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6" r:id="rId1"/>
  </p:sldMasterIdLst>
  <p:notesMasterIdLst>
    <p:notesMasterId r:id="rId26"/>
  </p:notesMasterIdLst>
  <p:handoutMasterIdLst>
    <p:handoutMasterId r:id="rId27"/>
  </p:handoutMasterIdLst>
  <p:sldIdLst>
    <p:sldId id="631" r:id="rId2"/>
    <p:sldId id="630" r:id="rId3"/>
    <p:sldId id="635" r:id="rId4"/>
    <p:sldId id="655" r:id="rId5"/>
    <p:sldId id="636" r:id="rId6"/>
    <p:sldId id="650" r:id="rId7"/>
    <p:sldId id="644" r:id="rId8"/>
    <p:sldId id="649" r:id="rId9"/>
    <p:sldId id="646" r:id="rId10"/>
    <p:sldId id="652" r:id="rId11"/>
    <p:sldId id="645" r:id="rId12"/>
    <p:sldId id="656" r:id="rId13"/>
    <p:sldId id="647" r:id="rId14"/>
    <p:sldId id="663" r:id="rId15"/>
    <p:sldId id="648" r:id="rId16"/>
    <p:sldId id="637" r:id="rId17"/>
    <p:sldId id="664" r:id="rId18"/>
    <p:sldId id="657" r:id="rId19"/>
    <p:sldId id="638" r:id="rId20"/>
    <p:sldId id="661" r:id="rId21"/>
    <p:sldId id="662" r:id="rId22"/>
    <p:sldId id="658" r:id="rId23"/>
    <p:sldId id="643" r:id="rId24"/>
    <p:sldId id="634" r:id="rId25"/>
  </p:sldIdLst>
  <p:sldSz cx="12192000" cy="6858000"/>
  <p:notesSz cx="6858000" cy="9144000"/>
  <p:embeddedFontLst>
    <p:embeddedFont>
      <p:font typeface="Calibri Light" panose="020F0302020204030204" pitchFamily="34" charset="0"/>
      <p:regular r:id="rId28"/>
      <p:italic r:id="rId29"/>
    </p:embeddedFont>
    <p:embeddedFont>
      <p:font typeface="Calibri" panose="020F0502020204030204" pitchFamily="3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57" userDrawn="1">
          <p15:clr>
            <a:srgbClr val="A4A3A4"/>
          </p15:clr>
        </p15:guide>
        <p15:guide id="3" pos="7423" userDrawn="1">
          <p15:clr>
            <a:srgbClr val="A4A3A4"/>
          </p15:clr>
        </p15:guide>
        <p15:guide id="4" orient="horz" pos="2160">
          <p15:clr>
            <a:srgbClr val="A4A3A4"/>
          </p15:clr>
        </p15:guide>
        <p15:guide id="5" pos="41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Burger" initials="KB" lastIdx="6" clrIdx="0">
    <p:extLst>
      <p:ext uri="{19B8F6BF-5375-455C-9EA6-DF929625EA0E}">
        <p15:presenceInfo xmlns:p15="http://schemas.microsoft.com/office/powerpoint/2012/main" userId="Karin, Burger" providerId="None"/>
      </p:ext>
    </p:extLst>
  </p:cmAuthor>
  <p:cmAuthor id="2" name="Holler, Christoph" initials="HC" lastIdx="1" clrIdx="1">
    <p:extLst>
      <p:ext uri="{19B8F6BF-5375-455C-9EA6-DF929625EA0E}">
        <p15:presenceInfo xmlns:p15="http://schemas.microsoft.com/office/powerpoint/2012/main" userId="Holler, Christoph" providerId="None"/>
      </p:ext>
    </p:extLst>
  </p:cmAuthor>
  <p:cmAuthor id="3" name="Claudia Sessler" initials="CS" lastIdx="5" clrIdx="2">
    <p:extLst>
      <p:ext uri="{19B8F6BF-5375-455C-9EA6-DF929625EA0E}">
        <p15:presenceInfo xmlns:p15="http://schemas.microsoft.com/office/powerpoint/2012/main" userId="Claudia Sess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12"/>
    <a:srgbClr val="FFFFFF"/>
    <a:srgbClr val="000000"/>
    <a:srgbClr val="98182B"/>
    <a:srgbClr val="E5E3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55" autoAdjust="0"/>
    <p:restoredTop sz="95822" autoAdjust="0"/>
  </p:normalViewPr>
  <p:slideViewPr>
    <p:cSldViewPr snapToGrid="0">
      <p:cViewPr varScale="1">
        <p:scale>
          <a:sx n="111" d="100"/>
          <a:sy n="111" d="100"/>
        </p:scale>
        <p:origin x="390" y="96"/>
      </p:cViewPr>
      <p:guideLst>
        <p:guide pos="257"/>
        <p:guide pos="7423"/>
        <p:guide orient="horz" pos="2160"/>
        <p:guide pos="415"/>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49" d="100"/>
          <a:sy n="49" d="100"/>
        </p:scale>
        <p:origin x="266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4968606-4A95-24FA-3436-AA47F18A70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D344FC77-CA3F-1092-7EA9-45F8B997E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D98A08-EA70-4259-896E-65C5EF08D18D}" type="datetimeFigureOut">
              <a:rPr lang="de-DE" smtClean="0"/>
              <a:t>28.01.2026</a:t>
            </a:fld>
            <a:endParaRPr lang="de-DE"/>
          </a:p>
        </p:txBody>
      </p:sp>
      <p:sp>
        <p:nvSpPr>
          <p:cNvPr id="4" name="Fußzeilenplatzhalter 3">
            <a:extLst>
              <a:ext uri="{FF2B5EF4-FFF2-40B4-BE49-F238E27FC236}">
                <a16:creationId xmlns:a16="http://schemas.microsoft.com/office/drawing/2014/main" id="{9E476C26-60DF-B26A-3B79-3061739F04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B57BE2F-1498-A4EC-1E08-215D0AD783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B921CB-02D9-40C4-AFB0-FABABFAFC6CE}" type="slidenum">
              <a:rPr lang="de-DE" smtClean="0"/>
              <a:t>‹Nr.›</a:t>
            </a:fld>
            <a:endParaRPr lang="de-DE"/>
          </a:p>
        </p:txBody>
      </p:sp>
    </p:spTree>
    <p:extLst>
      <p:ext uri="{BB962C8B-B14F-4D97-AF65-F5344CB8AC3E}">
        <p14:creationId xmlns:p14="http://schemas.microsoft.com/office/powerpoint/2010/main" val="533463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5E662-45B2-49E0-8357-151B4C50FCD8}" type="datetimeFigureOut">
              <a:rPr lang="de-DE" smtClean="0"/>
              <a:t>28.01.2026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460F7-B33B-410C-8F09-7D2B76741D5A}" type="slidenum">
              <a:rPr lang="de-DE" smtClean="0"/>
              <a:t>‹Nr.›</a:t>
            </a:fld>
            <a:endParaRPr lang="de-DE"/>
          </a:p>
        </p:txBody>
      </p:sp>
    </p:spTree>
    <p:extLst>
      <p:ext uri="{BB962C8B-B14F-4D97-AF65-F5344CB8AC3E}">
        <p14:creationId xmlns:p14="http://schemas.microsoft.com/office/powerpoint/2010/main" val="338754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Layout">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446617" y="1358020"/>
            <a:ext cx="11286673" cy="2869948"/>
          </a:xfrm>
          <a:prstGeom prst="rect">
            <a:avLst/>
          </a:prstGeom>
        </p:spPr>
        <p:txBody>
          <a:bodyPr/>
          <a:lstStyle>
            <a:lvl1pPr marL="0" indent="0">
              <a:buNone/>
              <a:defRPr sz="4000" b="1">
                <a:latin typeface="Segoe UI" panose="020B0502040204020203" pitchFamily="34" charset="0"/>
                <a:cs typeface="Segoe UI" panose="020B0502040204020203" pitchFamily="34" charset="0"/>
              </a:defRPr>
            </a:lvl1pPr>
            <a:lvl2pPr marL="457200" indent="0">
              <a:buNone/>
              <a:defRPr sz="4000" b="1">
                <a:latin typeface="Segoe UI" panose="020B0502040204020203" pitchFamily="34" charset="0"/>
                <a:cs typeface="Segoe UI" panose="020B0502040204020203" pitchFamily="34" charset="0"/>
              </a:defRPr>
            </a:lvl2pPr>
            <a:lvl3pPr marL="914400" indent="0">
              <a:buNone/>
              <a:defRPr sz="4000" b="1">
                <a:latin typeface="Segoe UI" panose="020B0502040204020203" pitchFamily="34" charset="0"/>
                <a:cs typeface="Segoe UI" panose="020B0502040204020203" pitchFamily="34" charset="0"/>
              </a:defRPr>
            </a:lvl3pPr>
            <a:lvl4pPr marL="1371600" indent="0">
              <a:buNone/>
              <a:defRPr sz="4000" b="1">
                <a:latin typeface="Segoe UI" panose="020B0502040204020203" pitchFamily="34" charset="0"/>
                <a:cs typeface="Segoe UI" panose="020B0502040204020203" pitchFamily="34" charset="0"/>
              </a:defRPr>
            </a:lvl4pPr>
            <a:lvl5pPr marL="1828800" indent="0">
              <a:buNone/>
              <a:defRPr sz="4000" b="1">
                <a:latin typeface="Segoe UI" panose="020B0502040204020203" pitchFamily="34" charset="0"/>
                <a:cs typeface="Segoe UI" panose="020B0502040204020203" pitchFamily="34" charset="0"/>
              </a:defRPr>
            </a:lvl5pPr>
          </a:lstStyle>
          <a:p>
            <a:pPr lvl="0"/>
            <a:r>
              <a:rPr lang="de-DE" dirty="0" smtClean="0"/>
              <a:t>Titel</a:t>
            </a:r>
            <a:endParaRPr lang="de-DE" dirty="0"/>
          </a:p>
        </p:txBody>
      </p:sp>
      <p:sp>
        <p:nvSpPr>
          <p:cNvPr id="10" name="Textplatzhalter 9"/>
          <p:cNvSpPr>
            <a:spLocks noGrp="1"/>
          </p:cNvSpPr>
          <p:nvPr>
            <p:ph type="body" sz="quarter" idx="11" hasCustomPrompt="1"/>
          </p:nvPr>
        </p:nvSpPr>
        <p:spPr>
          <a:xfrm>
            <a:off x="446617" y="4635500"/>
            <a:ext cx="11286067" cy="1403350"/>
          </a:xfrm>
          <a:prstGeom prst="rect">
            <a:avLst/>
          </a:prstGeom>
        </p:spPr>
        <p:txBody>
          <a:bodyPr/>
          <a:lstStyle>
            <a:lvl1pPr marL="0" indent="0">
              <a:buNone/>
              <a:defRPr sz="2000">
                <a:solidFill>
                  <a:schemeClr val="bg2">
                    <a:lumMod val="50000"/>
                  </a:schemeClr>
                </a:solidFill>
                <a:latin typeface="Segoe UI" panose="020B0502040204020203" pitchFamily="34" charset="0"/>
                <a:cs typeface="Segoe UI" panose="020B0502040204020203" pitchFamily="34" charset="0"/>
              </a:defRPr>
            </a:lvl1pPr>
            <a:lvl2pPr marL="457200" indent="0">
              <a:buNone/>
              <a:defRPr sz="2000">
                <a:latin typeface="Segoe UI" panose="020B0502040204020203" pitchFamily="34" charset="0"/>
                <a:cs typeface="Segoe UI" panose="020B0502040204020203" pitchFamily="34" charset="0"/>
              </a:defRPr>
            </a:lvl2pPr>
            <a:lvl3pPr marL="914400" indent="0">
              <a:buNone/>
              <a:defRPr sz="2000">
                <a:latin typeface="Segoe UI" panose="020B0502040204020203" pitchFamily="34" charset="0"/>
                <a:cs typeface="Segoe UI" panose="020B0502040204020203" pitchFamily="34" charset="0"/>
              </a:defRPr>
            </a:lvl3pPr>
            <a:lvl4pPr marL="1371600" indent="0">
              <a:buNone/>
              <a:defRPr sz="2000">
                <a:latin typeface="Segoe UI" panose="020B0502040204020203" pitchFamily="34" charset="0"/>
                <a:cs typeface="Segoe UI" panose="020B0502040204020203" pitchFamily="34" charset="0"/>
              </a:defRPr>
            </a:lvl4pPr>
            <a:lvl5pPr marL="1828800" indent="0">
              <a:buNone/>
              <a:defRPr sz="2000">
                <a:latin typeface="Segoe UI" panose="020B0502040204020203" pitchFamily="34" charset="0"/>
                <a:cs typeface="Segoe UI" panose="020B0502040204020203" pitchFamily="34" charset="0"/>
              </a:defRPr>
            </a:lvl5pPr>
          </a:lstStyle>
          <a:p>
            <a:pPr lvl="0"/>
            <a:r>
              <a:rPr lang="de-DE" dirty="0" smtClean="0"/>
              <a:t>Untertitel</a:t>
            </a:r>
            <a:endParaRPr lang="de-DE" dirty="0"/>
          </a:p>
        </p:txBody>
      </p:sp>
      <p:pic>
        <p:nvPicPr>
          <p:cNvPr id="11" name="Picture 10" descr="Lö Logo4c"/>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162723" y="6113639"/>
            <a:ext cx="2809872" cy="681581"/>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2"/>
          <p:cNvSpPr>
            <a:spLocks/>
          </p:cNvSpPr>
          <p:nvPr userDrawn="1"/>
        </p:nvSpPr>
        <p:spPr bwMode="auto">
          <a:xfrm>
            <a:off x="11094370" y="1"/>
            <a:ext cx="1096572" cy="1093370"/>
          </a:xfrm>
          <a:custGeom>
            <a:avLst/>
            <a:gdLst>
              <a:gd name="T0" fmla="*/ 470 w 470"/>
              <a:gd name="T1" fmla="*/ 471 h 471"/>
              <a:gd name="T2" fmla="*/ 0 w 470"/>
              <a:gd name="T3" fmla="*/ 471 h 471"/>
              <a:gd name="T4" fmla="*/ 0 w 470"/>
              <a:gd name="T5" fmla="*/ 0 h 471"/>
              <a:gd name="T6" fmla="*/ 470 w 470"/>
              <a:gd name="T7" fmla="*/ 0 h 471"/>
              <a:gd name="T8" fmla="*/ 470 w 470"/>
              <a:gd name="T9" fmla="*/ 471 h 471"/>
              <a:gd name="T10" fmla="*/ 470 w 470"/>
              <a:gd name="T11" fmla="*/ 471 h 471"/>
            </a:gdLst>
            <a:ahLst/>
            <a:cxnLst>
              <a:cxn ang="0">
                <a:pos x="T0" y="T1"/>
              </a:cxn>
              <a:cxn ang="0">
                <a:pos x="T2" y="T3"/>
              </a:cxn>
              <a:cxn ang="0">
                <a:pos x="T4" y="T5"/>
              </a:cxn>
              <a:cxn ang="0">
                <a:pos x="T6" y="T7"/>
              </a:cxn>
              <a:cxn ang="0">
                <a:pos x="T8" y="T9"/>
              </a:cxn>
              <a:cxn ang="0">
                <a:pos x="T10" y="T11"/>
              </a:cxn>
            </a:cxnLst>
            <a:rect l="0" t="0" r="r" b="b"/>
            <a:pathLst>
              <a:path w="470" h="471">
                <a:moveTo>
                  <a:pt x="470" y="471"/>
                </a:moveTo>
                <a:lnTo>
                  <a:pt x="0" y="471"/>
                </a:lnTo>
                <a:lnTo>
                  <a:pt x="0" y="0"/>
                </a:lnTo>
                <a:lnTo>
                  <a:pt x="470" y="0"/>
                </a:lnTo>
                <a:lnTo>
                  <a:pt x="470" y="471"/>
                </a:lnTo>
                <a:lnTo>
                  <a:pt x="470" y="471"/>
                </a:lnTo>
                <a:close/>
              </a:path>
            </a:pathLst>
          </a:custGeom>
          <a:solidFill>
            <a:srgbClr val="9800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800"/>
          </a:p>
        </p:txBody>
      </p:sp>
      <p:sp>
        <p:nvSpPr>
          <p:cNvPr id="13" name="Freeform 11"/>
          <p:cNvSpPr>
            <a:spLocks/>
          </p:cNvSpPr>
          <p:nvPr userDrawn="1"/>
        </p:nvSpPr>
        <p:spPr bwMode="auto">
          <a:xfrm>
            <a:off x="3176" y="6484776"/>
            <a:ext cx="377825" cy="373224"/>
          </a:xfrm>
          <a:custGeom>
            <a:avLst/>
            <a:gdLst>
              <a:gd name="T0" fmla="*/ 951 w 951"/>
              <a:gd name="T1" fmla="*/ 236 h 236"/>
              <a:gd name="T2" fmla="*/ 0 w 951"/>
              <a:gd name="T3" fmla="*/ 236 h 236"/>
              <a:gd name="T4" fmla="*/ 0 w 951"/>
              <a:gd name="T5" fmla="*/ 0 h 236"/>
              <a:gd name="T6" fmla="*/ 951 w 951"/>
              <a:gd name="T7" fmla="*/ 0 h 236"/>
              <a:gd name="T8" fmla="*/ 951 w 951"/>
              <a:gd name="T9" fmla="*/ 236 h 236"/>
              <a:gd name="T10" fmla="*/ 951 w 951"/>
              <a:gd name="T11" fmla="*/ 236 h 236"/>
            </a:gdLst>
            <a:ahLst/>
            <a:cxnLst>
              <a:cxn ang="0">
                <a:pos x="T0" y="T1"/>
              </a:cxn>
              <a:cxn ang="0">
                <a:pos x="T2" y="T3"/>
              </a:cxn>
              <a:cxn ang="0">
                <a:pos x="T4" y="T5"/>
              </a:cxn>
              <a:cxn ang="0">
                <a:pos x="T6" y="T7"/>
              </a:cxn>
              <a:cxn ang="0">
                <a:pos x="T8" y="T9"/>
              </a:cxn>
              <a:cxn ang="0">
                <a:pos x="T10" y="T11"/>
              </a:cxn>
            </a:cxnLst>
            <a:rect l="0" t="0" r="r" b="b"/>
            <a:pathLst>
              <a:path w="951" h="236">
                <a:moveTo>
                  <a:pt x="951" y="236"/>
                </a:moveTo>
                <a:lnTo>
                  <a:pt x="0" y="236"/>
                </a:lnTo>
                <a:lnTo>
                  <a:pt x="0" y="0"/>
                </a:lnTo>
                <a:lnTo>
                  <a:pt x="951" y="0"/>
                </a:lnTo>
                <a:lnTo>
                  <a:pt x="951" y="236"/>
                </a:lnTo>
                <a:lnTo>
                  <a:pt x="951" y="236"/>
                </a:lnTo>
                <a:close/>
              </a:path>
            </a:pathLst>
          </a:custGeom>
          <a:solidFill>
            <a:srgbClr val="D97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800"/>
          </a:p>
        </p:txBody>
      </p:sp>
    </p:spTree>
    <p:extLst>
      <p:ext uri="{BB962C8B-B14F-4D97-AF65-F5344CB8AC3E}">
        <p14:creationId xmlns:p14="http://schemas.microsoft.com/office/powerpoint/2010/main" val="5707286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958D87B2-4FCA-4DD7-B2E2-E5173469FCCC}" type="datetimeFigureOut">
              <a:rPr lang="de-DE" smtClean="0"/>
              <a:t>28.01.2026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0FB7E86-8DFB-45F3-9ECA-ECFEFE9C739C}" type="slidenum">
              <a:rPr lang="de-DE" smtClean="0"/>
              <a:t>‹Nr.›</a:t>
            </a:fld>
            <a:endParaRPr lang="de-DE"/>
          </a:p>
        </p:txBody>
      </p:sp>
    </p:spTree>
    <p:extLst>
      <p:ext uri="{BB962C8B-B14F-4D97-AF65-F5344CB8AC3E}">
        <p14:creationId xmlns:p14="http://schemas.microsoft.com/office/powerpoint/2010/main" val="61716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958D87B2-4FCA-4DD7-B2E2-E5173469FCCC}" type="datetimeFigureOut">
              <a:rPr lang="de-DE" smtClean="0"/>
              <a:t>28.01.2026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0FB7E86-8DFB-45F3-9ECA-ECFEFE9C739C}" type="slidenum">
              <a:rPr lang="de-DE" smtClean="0"/>
              <a:t>‹Nr.›</a:t>
            </a:fld>
            <a:endParaRPr lang="de-DE"/>
          </a:p>
        </p:txBody>
      </p:sp>
    </p:spTree>
    <p:extLst>
      <p:ext uri="{BB962C8B-B14F-4D97-AF65-F5344CB8AC3E}">
        <p14:creationId xmlns:p14="http://schemas.microsoft.com/office/powerpoint/2010/main" val="1416089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58D87B2-4FCA-4DD7-B2E2-E5173469FCCC}" type="datetimeFigureOut">
              <a:rPr lang="de-DE" smtClean="0"/>
              <a:t>28.01.2026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0FB7E86-8DFB-45F3-9ECA-ECFEFE9C739C}" type="slidenum">
              <a:rPr lang="de-DE" smtClean="0"/>
              <a:t>‹Nr.›</a:t>
            </a:fld>
            <a:endParaRPr lang="de-DE"/>
          </a:p>
        </p:txBody>
      </p:sp>
    </p:spTree>
    <p:extLst>
      <p:ext uri="{BB962C8B-B14F-4D97-AF65-F5344CB8AC3E}">
        <p14:creationId xmlns:p14="http://schemas.microsoft.com/office/powerpoint/2010/main" val="2772844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58D87B2-4FCA-4DD7-B2E2-E5173469FCCC}" type="datetimeFigureOut">
              <a:rPr lang="de-DE" smtClean="0"/>
              <a:t>28.01.2026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0FB7E86-8DFB-45F3-9ECA-ECFEFE9C739C}" type="slidenum">
              <a:rPr lang="de-DE" smtClean="0"/>
              <a:t>‹Nr.›</a:t>
            </a:fld>
            <a:endParaRPr lang="de-DE"/>
          </a:p>
        </p:txBody>
      </p:sp>
    </p:spTree>
    <p:extLst>
      <p:ext uri="{BB962C8B-B14F-4D97-AF65-F5344CB8AC3E}">
        <p14:creationId xmlns:p14="http://schemas.microsoft.com/office/powerpoint/2010/main" val="274838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haltsfolie">
    <p:bg>
      <p:bgRef idx="1001">
        <a:schemeClr val="bg1"/>
      </p:bgRef>
    </p:bg>
    <p:spTree>
      <p:nvGrpSpPr>
        <p:cNvPr id="1" name=""/>
        <p:cNvGrpSpPr/>
        <p:nvPr/>
      </p:nvGrpSpPr>
      <p:grpSpPr>
        <a:xfrm>
          <a:off x="0" y="0"/>
          <a:ext cx="0" cy="0"/>
          <a:chOff x="0" y="0"/>
          <a:chExt cx="0" cy="0"/>
        </a:xfrm>
      </p:grpSpPr>
      <p:sp>
        <p:nvSpPr>
          <p:cNvPr id="16" name="Textplatzhalter 15"/>
          <p:cNvSpPr>
            <a:spLocks noGrp="1"/>
          </p:cNvSpPr>
          <p:nvPr>
            <p:ph type="body" sz="quarter" idx="11" hasCustomPrompt="1"/>
          </p:nvPr>
        </p:nvSpPr>
        <p:spPr>
          <a:xfrm>
            <a:off x="11232444" y="1"/>
            <a:ext cx="959557" cy="945807"/>
          </a:xfrm>
          <a:prstGeom prst="rect">
            <a:avLst/>
          </a:prstGeom>
          <a:solidFill>
            <a:srgbClr val="990012"/>
          </a:solidFill>
        </p:spPr>
        <p:txBody>
          <a:bodyPr/>
          <a:lstStyle>
            <a:lvl1pPr marL="0" indent="0">
              <a:buNone/>
              <a:defRPr/>
            </a:lvl1pPr>
          </a:lstStyle>
          <a:p>
            <a:pPr lvl="0"/>
            <a:r>
              <a:rPr lang="de-DE" dirty="0" smtClean="0"/>
              <a:t> </a:t>
            </a:r>
            <a:endParaRPr lang="de-DE" dirty="0"/>
          </a:p>
        </p:txBody>
      </p:sp>
      <p:sp>
        <p:nvSpPr>
          <p:cNvPr id="18" name="Textplatzhalter 17"/>
          <p:cNvSpPr>
            <a:spLocks noGrp="1"/>
          </p:cNvSpPr>
          <p:nvPr>
            <p:ph type="body" sz="quarter" idx="12" hasCustomPrompt="1"/>
          </p:nvPr>
        </p:nvSpPr>
        <p:spPr>
          <a:xfrm>
            <a:off x="0" y="6497711"/>
            <a:ext cx="385233" cy="380493"/>
          </a:xfrm>
          <a:prstGeom prst="rect">
            <a:avLst/>
          </a:prstGeom>
          <a:solidFill>
            <a:srgbClr val="D97700"/>
          </a:solidFill>
        </p:spPr>
        <p:txBody>
          <a:bodyPr/>
          <a:lstStyle>
            <a:lvl1pPr marL="0" indent="0">
              <a:buNone/>
              <a:defRPr sz="100"/>
            </a:lvl1pPr>
          </a:lstStyle>
          <a:p>
            <a:pPr lvl="0"/>
            <a:r>
              <a:rPr lang="de-DE" dirty="0" smtClean="0"/>
              <a:t> </a:t>
            </a:r>
            <a:endParaRPr lang="de-DE" dirty="0"/>
          </a:p>
        </p:txBody>
      </p:sp>
      <p:sp>
        <p:nvSpPr>
          <p:cNvPr id="20" name="Textplatzhalter 19"/>
          <p:cNvSpPr>
            <a:spLocks noGrp="1"/>
          </p:cNvSpPr>
          <p:nvPr>
            <p:ph type="body" sz="quarter" idx="13" hasCustomPrompt="1"/>
          </p:nvPr>
        </p:nvSpPr>
        <p:spPr>
          <a:xfrm>
            <a:off x="252456" y="430"/>
            <a:ext cx="10600267" cy="660478"/>
          </a:xfrm>
          <a:prstGeom prst="rect">
            <a:avLst/>
          </a:prstGeom>
        </p:spPr>
        <p:txBody>
          <a:bodyPr/>
          <a:lstStyle>
            <a:lvl1pPr marL="0" indent="0">
              <a:lnSpc>
                <a:spcPct val="100000"/>
              </a:lnSpc>
              <a:spcBef>
                <a:spcPts val="0"/>
              </a:spcBef>
              <a:buNone/>
              <a:defRPr sz="2400" baseline="0">
                <a:solidFill>
                  <a:schemeClr val="bg1">
                    <a:lumMod val="50000"/>
                  </a:schemeClr>
                </a:solidFill>
                <a:latin typeface="Segoe UI" panose="020B0502040204020203" pitchFamily="34" charset="0"/>
                <a:cs typeface="Segoe UI" panose="020B0502040204020203" pitchFamily="34" charset="0"/>
              </a:defRPr>
            </a:lvl1pPr>
            <a:lvl2pPr marL="457200" indent="0">
              <a:buNone/>
              <a:defRPr sz="2400">
                <a:latin typeface="Segoe UI" panose="020B0502040204020203" pitchFamily="34" charset="0"/>
                <a:cs typeface="Segoe UI" panose="020B0502040204020203" pitchFamily="34" charset="0"/>
              </a:defRPr>
            </a:lvl2pPr>
            <a:lvl3pPr marL="914400" indent="0">
              <a:buNone/>
              <a:defRPr sz="2400">
                <a:latin typeface="Segoe UI" panose="020B0502040204020203" pitchFamily="34" charset="0"/>
                <a:cs typeface="Segoe UI" panose="020B0502040204020203" pitchFamily="34" charset="0"/>
              </a:defRPr>
            </a:lvl3pPr>
            <a:lvl4pPr marL="1371600" indent="0">
              <a:buNone/>
              <a:defRPr sz="2400">
                <a:latin typeface="Segoe UI" panose="020B0502040204020203" pitchFamily="34" charset="0"/>
                <a:cs typeface="Segoe UI" panose="020B0502040204020203" pitchFamily="34" charset="0"/>
              </a:defRPr>
            </a:lvl4pPr>
            <a:lvl5pPr marL="1828800" indent="0">
              <a:buNone/>
              <a:defRPr sz="2400">
                <a:latin typeface="Segoe UI" panose="020B0502040204020203" pitchFamily="34" charset="0"/>
                <a:cs typeface="Segoe UI" panose="020B0502040204020203" pitchFamily="34" charset="0"/>
              </a:defRPr>
            </a:lvl5pPr>
          </a:lstStyle>
          <a:p>
            <a:pPr lvl="0"/>
            <a:r>
              <a:rPr lang="de-DE" dirty="0" smtClean="0"/>
              <a:t>Überschrift Zeile 1</a:t>
            </a:r>
          </a:p>
          <a:p>
            <a:pPr lvl="0"/>
            <a:r>
              <a:rPr lang="de-DE" dirty="0" smtClean="0"/>
              <a:t>Überschrift Zeile 2</a:t>
            </a:r>
            <a:endParaRPr lang="de-DE" dirty="0"/>
          </a:p>
        </p:txBody>
      </p:sp>
      <p:cxnSp>
        <p:nvCxnSpPr>
          <p:cNvPr id="22" name="Gerader Verbinder 21"/>
          <p:cNvCxnSpPr/>
          <p:nvPr userDrawn="1"/>
        </p:nvCxnSpPr>
        <p:spPr>
          <a:xfrm flipH="1">
            <a:off x="385233" y="945808"/>
            <a:ext cx="118067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platzhalter 23"/>
          <p:cNvSpPr>
            <a:spLocks noGrp="1"/>
          </p:cNvSpPr>
          <p:nvPr>
            <p:ph type="body" sz="quarter" idx="14" hasCustomPrompt="1"/>
          </p:nvPr>
        </p:nvSpPr>
        <p:spPr>
          <a:xfrm>
            <a:off x="240386" y="1041401"/>
            <a:ext cx="11360151" cy="5522913"/>
          </a:xfrm>
          <a:prstGeom prst="rect">
            <a:avLst/>
          </a:prstGeom>
        </p:spPr>
        <p:txBody>
          <a:bodyPr/>
          <a:lstStyle>
            <a:lvl1pPr marL="0" indent="0">
              <a:buNone/>
              <a:defRPr sz="1400">
                <a:latin typeface="Segoe UI" panose="020B0502040204020203" pitchFamily="34" charset="0"/>
                <a:cs typeface="Segoe UI" panose="020B0502040204020203" pitchFamily="34" charset="0"/>
              </a:defRPr>
            </a:lvl1pPr>
            <a:lvl2pPr marL="457200" indent="0">
              <a:buNone/>
              <a:defRPr sz="1400">
                <a:latin typeface="Segoe UI" panose="020B0502040204020203" pitchFamily="34" charset="0"/>
                <a:cs typeface="Segoe UI" panose="020B0502040204020203" pitchFamily="34" charset="0"/>
              </a:defRPr>
            </a:lvl2pPr>
            <a:lvl3pPr marL="914400" indent="0">
              <a:buNone/>
              <a:defRPr sz="1400">
                <a:latin typeface="Segoe UI" panose="020B0502040204020203" pitchFamily="34" charset="0"/>
                <a:cs typeface="Segoe UI" panose="020B0502040204020203" pitchFamily="34" charset="0"/>
              </a:defRPr>
            </a:lvl3pPr>
            <a:lvl4pPr marL="1371600" indent="0">
              <a:buNone/>
              <a:defRPr sz="1400">
                <a:latin typeface="Segoe UI" panose="020B0502040204020203" pitchFamily="34" charset="0"/>
                <a:cs typeface="Segoe UI" panose="020B0502040204020203" pitchFamily="34" charset="0"/>
              </a:defRPr>
            </a:lvl4pPr>
            <a:lvl5pPr marL="1828800" indent="0">
              <a:buNone/>
              <a:defRPr sz="1400">
                <a:latin typeface="Segoe UI" panose="020B0502040204020203" pitchFamily="34" charset="0"/>
                <a:cs typeface="Segoe UI" panose="020B0502040204020203" pitchFamily="34" charset="0"/>
              </a:defRPr>
            </a:lvl5pPr>
          </a:lstStyle>
          <a:p>
            <a:pPr lvl="0"/>
            <a:r>
              <a:rPr lang="de-DE" dirty="0" smtClean="0"/>
              <a:t>Text</a:t>
            </a:r>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98844" y="6106707"/>
            <a:ext cx="2951940" cy="691695"/>
          </a:xfrm>
          <a:prstGeom prst="rect">
            <a:avLst/>
          </a:prstGeom>
        </p:spPr>
      </p:pic>
      <p:sp>
        <p:nvSpPr>
          <p:cNvPr id="8" name="Textfeld 7"/>
          <p:cNvSpPr txBox="1"/>
          <p:nvPr userDrawn="1"/>
        </p:nvSpPr>
        <p:spPr>
          <a:xfrm>
            <a:off x="408678" y="6541755"/>
            <a:ext cx="3078480" cy="415498"/>
          </a:xfrm>
          <a:prstGeom prst="rect">
            <a:avLst/>
          </a:prstGeom>
          <a:noFill/>
        </p:spPr>
        <p:txBody>
          <a:bodyPr wrap="square" rtlCol="0">
            <a:spAutoFit/>
          </a:bodyPr>
          <a:lstStyle/>
          <a:p>
            <a:r>
              <a:rPr lang="de-DE" sz="1050" dirty="0" smtClean="0">
                <a:latin typeface="Segoe UI" panose="020B0502040204020203" pitchFamily="34" charset="0"/>
                <a:cs typeface="Segoe UI" panose="020B0502040204020203" pitchFamily="34" charset="0"/>
              </a:rPr>
              <a:t>BauGB-Schulung</a:t>
            </a:r>
            <a:r>
              <a:rPr lang="de-DE" sz="1050" baseline="0" dirty="0" smtClean="0">
                <a:latin typeface="Segoe UI" panose="020B0502040204020203" pitchFamily="34" charset="0"/>
                <a:cs typeface="Segoe UI" panose="020B0502040204020203" pitchFamily="34" charset="0"/>
              </a:rPr>
              <a:t> | 26.01.2026</a:t>
            </a:r>
          </a:p>
          <a:p>
            <a:endParaRPr lang="de-DE" sz="1050" dirty="0">
              <a:latin typeface="Segoe UI" panose="020B0502040204020203" pitchFamily="34" charset="0"/>
              <a:cs typeface="Segoe UI" panose="020B0502040204020203" pitchFamily="34" charset="0"/>
            </a:endParaRPr>
          </a:p>
        </p:txBody>
      </p:sp>
      <p:sp>
        <p:nvSpPr>
          <p:cNvPr id="9" name="Textfeld 8"/>
          <p:cNvSpPr txBox="1"/>
          <p:nvPr userDrawn="1"/>
        </p:nvSpPr>
        <p:spPr>
          <a:xfrm>
            <a:off x="5980192" y="6561293"/>
            <a:ext cx="602172" cy="246221"/>
          </a:xfrm>
          <a:prstGeom prst="rect">
            <a:avLst/>
          </a:prstGeom>
          <a:noFill/>
        </p:spPr>
        <p:txBody>
          <a:bodyPr wrap="square" rtlCol="0">
            <a:spAutoFit/>
          </a:bodyPr>
          <a:lstStyle/>
          <a:p>
            <a:fld id="{2D0AF784-5ADA-473B-8CB0-9FB24A19783C}" type="slidenum">
              <a:rPr lang="de-DE" sz="1000" smtClean="0">
                <a:latin typeface="SegoeUI"/>
              </a:rPr>
              <a:t>‹Nr.›</a:t>
            </a:fld>
            <a:endParaRPr lang="de-DE" dirty="0">
              <a:latin typeface="SegoeUI"/>
            </a:endParaRPr>
          </a:p>
        </p:txBody>
      </p:sp>
    </p:spTree>
    <p:extLst>
      <p:ext uri="{BB962C8B-B14F-4D97-AF65-F5344CB8AC3E}">
        <p14:creationId xmlns:p14="http://schemas.microsoft.com/office/powerpoint/2010/main" val="23662872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58D87B2-4FCA-4DD7-B2E2-E5173469FCCC}" type="datetimeFigureOut">
              <a:rPr lang="de-DE" smtClean="0"/>
              <a:t>28.01.2026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0FB7E86-8DFB-45F3-9ECA-ECFEFE9C739C}" type="slidenum">
              <a:rPr lang="de-DE" smtClean="0"/>
              <a:t>‹Nr.›</a:t>
            </a:fld>
            <a:endParaRPr lang="de-DE"/>
          </a:p>
        </p:txBody>
      </p:sp>
    </p:spTree>
    <p:extLst>
      <p:ext uri="{BB962C8B-B14F-4D97-AF65-F5344CB8AC3E}">
        <p14:creationId xmlns:p14="http://schemas.microsoft.com/office/powerpoint/2010/main" val="159507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58D87B2-4FCA-4DD7-B2E2-E5173469FCCC}" type="datetimeFigureOut">
              <a:rPr lang="de-DE" smtClean="0"/>
              <a:t>28.01.2026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0FB7E86-8DFB-45F3-9ECA-ECFEFE9C739C}" type="slidenum">
              <a:rPr lang="de-DE" smtClean="0"/>
              <a:t>‹Nr.›</a:t>
            </a:fld>
            <a:endParaRPr lang="de-DE"/>
          </a:p>
        </p:txBody>
      </p:sp>
    </p:spTree>
    <p:extLst>
      <p:ext uri="{BB962C8B-B14F-4D97-AF65-F5344CB8AC3E}">
        <p14:creationId xmlns:p14="http://schemas.microsoft.com/office/powerpoint/2010/main" val="893922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958D87B2-4FCA-4DD7-B2E2-E5173469FCCC}" type="datetimeFigureOut">
              <a:rPr lang="de-DE" smtClean="0"/>
              <a:t>28.01.2026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0FB7E86-8DFB-45F3-9ECA-ECFEFE9C739C}" type="slidenum">
              <a:rPr lang="de-DE" smtClean="0"/>
              <a:t>‹Nr.›</a:t>
            </a:fld>
            <a:endParaRPr lang="de-DE"/>
          </a:p>
        </p:txBody>
      </p:sp>
    </p:spTree>
    <p:extLst>
      <p:ext uri="{BB962C8B-B14F-4D97-AF65-F5344CB8AC3E}">
        <p14:creationId xmlns:p14="http://schemas.microsoft.com/office/powerpoint/2010/main" val="106161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58D87B2-4FCA-4DD7-B2E2-E5173469FCCC}" type="datetimeFigureOut">
              <a:rPr lang="de-DE" smtClean="0"/>
              <a:t>28.01.2026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0FB7E86-8DFB-45F3-9ECA-ECFEFE9C739C}" type="slidenum">
              <a:rPr lang="de-DE" smtClean="0"/>
              <a:t>‹Nr.›</a:t>
            </a:fld>
            <a:endParaRPr lang="de-DE"/>
          </a:p>
        </p:txBody>
      </p:sp>
    </p:spTree>
    <p:extLst>
      <p:ext uri="{BB962C8B-B14F-4D97-AF65-F5344CB8AC3E}">
        <p14:creationId xmlns:p14="http://schemas.microsoft.com/office/powerpoint/2010/main" val="376263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58D87B2-4FCA-4DD7-B2E2-E5173469FCCC}" type="datetimeFigureOut">
              <a:rPr lang="de-DE" smtClean="0"/>
              <a:t>28.01.2026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0FB7E86-8DFB-45F3-9ECA-ECFEFE9C739C}" type="slidenum">
              <a:rPr lang="de-DE" smtClean="0"/>
              <a:t>‹Nr.›</a:t>
            </a:fld>
            <a:endParaRPr lang="de-DE"/>
          </a:p>
        </p:txBody>
      </p:sp>
    </p:spTree>
    <p:extLst>
      <p:ext uri="{BB962C8B-B14F-4D97-AF65-F5344CB8AC3E}">
        <p14:creationId xmlns:p14="http://schemas.microsoft.com/office/powerpoint/2010/main" val="282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58D87B2-4FCA-4DD7-B2E2-E5173469FCCC}" type="datetimeFigureOut">
              <a:rPr lang="de-DE" smtClean="0"/>
              <a:t>28.01.2026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0FB7E86-8DFB-45F3-9ECA-ECFEFE9C739C}" type="slidenum">
              <a:rPr lang="de-DE" smtClean="0"/>
              <a:t>‹Nr.›</a:t>
            </a:fld>
            <a:endParaRPr lang="de-DE"/>
          </a:p>
        </p:txBody>
      </p:sp>
    </p:spTree>
    <p:extLst>
      <p:ext uri="{BB962C8B-B14F-4D97-AF65-F5344CB8AC3E}">
        <p14:creationId xmlns:p14="http://schemas.microsoft.com/office/powerpoint/2010/main" val="137209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58D87B2-4FCA-4DD7-B2E2-E5173469FCCC}" type="datetimeFigureOut">
              <a:rPr lang="de-DE" smtClean="0"/>
              <a:t>28.01.2026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0FB7E86-8DFB-45F3-9ECA-ECFEFE9C739C}" type="slidenum">
              <a:rPr lang="de-DE" smtClean="0"/>
              <a:t>‹Nr.›</a:t>
            </a:fld>
            <a:endParaRPr lang="de-DE"/>
          </a:p>
        </p:txBody>
      </p:sp>
    </p:spTree>
    <p:extLst>
      <p:ext uri="{BB962C8B-B14F-4D97-AF65-F5344CB8AC3E}">
        <p14:creationId xmlns:p14="http://schemas.microsoft.com/office/powerpoint/2010/main" val="317046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D87B2-4FCA-4DD7-B2E2-E5173469FCCC}" type="datetimeFigureOut">
              <a:rPr lang="de-DE" smtClean="0"/>
              <a:t>28.01.2026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B7E86-8DFB-45F3-9ECA-ECFEFE9C739C}" type="slidenum">
              <a:rPr lang="de-DE" smtClean="0"/>
              <a:t>‹Nr.›</a:t>
            </a:fld>
            <a:endParaRPr lang="de-DE"/>
          </a:p>
        </p:txBody>
      </p:sp>
    </p:spTree>
    <p:extLst>
      <p:ext uri="{BB962C8B-B14F-4D97-AF65-F5344CB8AC3E}">
        <p14:creationId xmlns:p14="http://schemas.microsoft.com/office/powerpoint/2010/main" val="4276142253"/>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p:cNvSpPr>
            <a:spLocks noGrp="1"/>
          </p:cNvSpPr>
          <p:nvPr>
            <p:ph type="body" sz="quarter" idx="10"/>
          </p:nvPr>
        </p:nvSpPr>
        <p:spPr>
          <a:xfrm>
            <a:off x="538656" y="1436174"/>
            <a:ext cx="11194028" cy="2869948"/>
          </a:xfrm>
        </p:spPr>
        <p:txBody>
          <a:bodyPr/>
          <a:lstStyle/>
          <a:p>
            <a:r>
              <a:rPr lang="de-DE" dirty="0"/>
              <a:t>Gesetz zur Beschleunigung des Wohnungsbaus und zur Wohnraumsicherung („Wohnungsbauturbo</a:t>
            </a:r>
            <a:r>
              <a:rPr lang="de-DE" dirty="0" smtClean="0"/>
              <a:t>“)</a:t>
            </a:r>
            <a:endParaRPr lang="de-DE" dirty="0">
              <a:solidFill>
                <a:srgbClr val="000000"/>
              </a:solidFill>
            </a:endParaRPr>
          </a:p>
        </p:txBody>
      </p:sp>
      <p:sp>
        <p:nvSpPr>
          <p:cNvPr id="14" name="Textplatzhalter 13"/>
          <p:cNvSpPr>
            <a:spLocks noGrp="1"/>
          </p:cNvSpPr>
          <p:nvPr>
            <p:ph type="body" sz="quarter" idx="11"/>
          </p:nvPr>
        </p:nvSpPr>
        <p:spPr>
          <a:xfrm>
            <a:off x="446617" y="3767016"/>
            <a:ext cx="11286067" cy="2508737"/>
          </a:xfrm>
        </p:spPr>
        <p:txBody>
          <a:bodyPr>
            <a:normAutofit/>
          </a:bodyPr>
          <a:lstStyle/>
          <a:p>
            <a:r>
              <a:rPr lang="de-DE" smtClean="0">
                <a:solidFill>
                  <a:schemeClr val="bg1">
                    <a:lumMod val="50000"/>
                  </a:schemeClr>
                </a:solidFill>
              </a:rPr>
              <a:t>Schulung </a:t>
            </a:r>
            <a:r>
              <a:rPr lang="de-DE" smtClean="0">
                <a:solidFill>
                  <a:schemeClr val="bg1">
                    <a:lumMod val="50000"/>
                  </a:schemeClr>
                </a:solidFill>
              </a:rPr>
              <a:t>26.01.2026</a:t>
            </a:r>
            <a:endParaRPr lang="de-DE" dirty="0" smtClean="0">
              <a:solidFill>
                <a:schemeClr val="bg1">
                  <a:lumMod val="50000"/>
                </a:schemeClr>
              </a:solidFill>
            </a:endParaRPr>
          </a:p>
          <a:p>
            <a:endParaRPr lang="de-DE" dirty="0">
              <a:solidFill>
                <a:schemeClr val="bg1">
                  <a:lumMod val="50000"/>
                </a:schemeClr>
              </a:solidFill>
            </a:endParaRPr>
          </a:p>
          <a:p>
            <a:endParaRPr lang="de-DE" dirty="0" smtClean="0">
              <a:solidFill>
                <a:schemeClr val="bg1">
                  <a:lumMod val="50000"/>
                </a:schemeClr>
              </a:solidFill>
            </a:endParaRPr>
          </a:p>
          <a:p>
            <a:endParaRPr lang="de-DE" dirty="0" smtClean="0">
              <a:solidFill>
                <a:schemeClr val="bg1">
                  <a:lumMod val="50000"/>
                </a:schemeClr>
              </a:solidFill>
            </a:endParaRPr>
          </a:p>
          <a:p>
            <a:endParaRPr lang="de-DE" dirty="0">
              <a:solidFill>
                <a:schemeClr val="bg1">
                  <a:lumMod val="50000"/>
                </a:schemeClr>
              </a:solidFill>
            </a:endParaRPr>
          </a:p>
          <a:p>
            <a:r>
              <a:rPr lang="de-DE" dirty="0" smtClean="0">
                <a:solidFill>
                  <a:schemeClr val="bg1">
                    <a:lumMod val="50000"/>
                  </a:schemeClr>
                </a:solidFill>
              </a:rPr>
              <a:t>Fachbereich Stadtplanung</a:t>
            </a:r>
            <a:endParaRPr lang="de-DE" dirty="0">
              <a:solidFill>
                <a:schemeClr val="bg1">
                  <a:lumMod val="50000"/>
                </a:schemeClr>
              </a:solidFill>
            </a:endParaRPr>
          </a:p>
        </p:txBody>
      </p:sp>
    </p:spTree>
    <p:extLst>
      <p:ext uri="{BB962C8B-B14F-4D97-AF65-F5344CB8AC3E}">
        <p14:creationId xmlns:p14="http://schemas.microsoft.com/office/powerpoint/2010/main" val="624994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p:cNvPicPr>
            <a:picLocks noChangeAspect="1"/>
          </p:cNvPicPr>
          <p:nvPr/>
        </p:nvPicPr>
        <p:blipFill>
          <a:blip r:embed="rId2"/>
          <a:stretch>
            <a:fillRect/>
          </a:stretch>
        </p:blipFill>
        <p:spPr>
          <a:xfrm>
            <a:off x="7124924" y="1819135"/>
            <a:ext cx="4894798" cy="3855974"/>
          </a:xfrm>
          <a:prstGeom prst="rect">
            <a:avLst/>
          </a:prstGeom>
        </p:spPr>
      </p:pic>
      <p:sp>
        <p:nvSpPr>
          <p:cNvPr id="4" name="Rechteck 3"/>
          <p:cNvSpPr/>
          <p:nvPr/>
        </p:nvSpPr>
        <p:spPr>
          <a:xfrm>
            <a:off x="7124924" y="1738535"/>
            <a:ext cx="4957009" cy="3947269"/>
          </a:xfrm>
          <a:prstGeom prst="rect">
            <a:avLst/>
          </a:pr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a:t>Änderungen durch </a:t>
            </a:r>
            <a:r>
              <a:rPr lang="de-DE" b="1" dirty="0" smtClean="0"/>
              <a:t>den „</a:t>
            </a:r>
            <a:r>
              <a:rPr lang="de-DE" b="1" dirty="0" err="1"/>
              <a:t>Bauturbo</a:t>
            </a:r>
            <a:r>
              <a:rPr lang="de-DE" b="1" dirty="0" smtClean="0"/>
              <a:t>“ (</a:t>
            </a:r>
            <a:r>
              <a:rPr lang="de-DE" b="1" dirty="0"/>
              <a:t>befristet!) </a:t>
            </a:r>
          </a:p>
          <a:p>
            <a:endParaRPr lang="de-DE" b="1" dirty="0"/>
          </a:p>
        </p:txBody>
      </p:sp>
      <p:sp>
        <p:nvSpPr>
          <p:cNvPr id="3" name="Textplatzhalter 2"/>
          <p:cNvSpPr>
            <a:spLocks noGrp="1"/>
          </p:cNvSpPr>
          <p:nvPr>
            <p:ph type="body" sz="quarter" idx="14"/>
          </p:nvPr>
        </p:nvSpPr>
        <p:spPr>
          <a:xfrm>
            <a:off x="382955" y="1193877"/>
            <a:ext cx="11449536" cy="4896949"/>
          </a:xfrm>
        </p:spPr>
        <p:txBody>
          <a:bodyPr>
            <a:normAutofit/>
          </a:bodyPr>
          <a:lstStyle/>
          <a:p>
            <a:pPr lvl="0"/>
            <a:r>
              <a:rPr lang="de-DE" sz="2000" b="1" dirty="0"/>
              <a:t>§ 246e Befristete Sonderregelung für den Wohnungsbau</a:t>
            </a:r>
          </a:p>
          <a:p>
            <a:pPr lvl="0"/>
            <a:endParaRPr lang="de-DE" b="1" dirty="0"/>
          </a:p>
          <a:p>
            <a:pPr>
              <a:lnSpc>
                <a:spcPct val="150000"/>
              </a:lnSpc>
            </a:pPr>
            <a:endParaRPr lang="de-DE" sz="1800" dirty="0"/>
          </a:p>
        </p:txBody>
      </p:sp>
      <p:pic>
        <p:nvPicPr>
          <p:cNvPr id="2" name="Grafik 1"/>
          <p:cNvPicPr>
            <a:picLocks noChangeAspect="1"/>
          </p:cNvPicPr>
          <p:nvPr/>
        </p:nvPicPr>
        <p:blipFill>
          <a:blip r:embed="rId2"/>
          <a:stretch>
            <a:fillRect/>
          </a:stretch>
        </p:blipFill>
        <p:spPr>
          <a:xfrm>
            <a:off x="302217" y="1829830"/>
            <a:ext cx="4894798" cy="3855974"/>
          </a:xfrm>
          <a:prstGeom prst="rect">
            <a:avLst/>
          </a:prstGeom>
        </p:spPr>
      </p:pic>
      <p:cxnSp>
        <p:nvCxnSpPr>
          <p:cNvPr id="25" name="Gerade Verbindung mit Pfeil 24"/>
          <p:cNvCxnSpPr/>
          <p:nvPr/>
        </p:nvCxnSpPr>
        <p:spPr>
          <a:xfrm>
            <a:off x="5425886" y="3768874"/>
            <a:ext cx="1385095" cy="0"/>
          </a:xfrm>
          <a:prstGeom prst="straightConnector1">
            <a:avLst/>
          </a:prstGeom>
          <a:ln w="38100">
            <a:solidFill>
              <a:srgbClr val="990012"/>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Rechteck 25"/>
          <p:cNvSpPr/>
          <p:nvPr/>
        </p:nvSpPr>
        <p:spPr>
          <a:xfrm>
            <a:off x="8242168" y="2247713"/>
            <a:ext cx="409072" cy="582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p:cNvSpPr txBox="1"/>
          <p:nvPr/>
        </p:nvSpPr>
        <p:spPr>
          <a:xfrm>
            <a:off x="114986" y="2116603"/>
            <a:ext cx="1214070" cy="861774"/>
          </a:xfrm>
          <a:prstGeom prst="rect">
            <a:avLst/>
          </a:prstGeom>
          <a:noFill/>
        </p:spPr>
        <p:txBody>
          <a:bodyPr wrap="square" rtlCol="0">
            <a:spAutoFit/>
          </a:bodyPr>
          <a:lstStyle/>
          <a:p>
            <a:pPr algn="ctr"/>
            <a:r>
              <a:rPr lang="de-DE" sz="1600" dirty="0" smtClean="0"/>
              <a:t>MI </a:t>
            </a:r>
          </a:p>
          <a:p>
            <a:pPr algn="ctr"/>
            <a:r>
              <a:rPr lang="de-DE" sz="1600" dirty="0" smtClean="0"/>
              <a:t>Z = III</a:t>
            </a:r>
          </a:p>
          <a:p>
            <a:pPr algn="ctr"/>
            <a:r>
              <a:rPr lang="de-DE" sz="1600" dirty="0" smtClean="0"/>
              <a:t>GRZ = 0,6</a:t>
            </a:r>
            <a:endParaRPr lang="de-DE" sz="1600" dirty="0"/>
          </a:p>
        </p:txBody>
      </p:sp>
      <p:sp>
        <p:nvSpPr>
          <p:cNvPr id="28" name="Rechteck 27"/>
          <p:cNvSpPr/>
          <p:nvPr/>
        </p:nvSpPr>
        <p:spPr>
          <a:xfrm rot="5400000">
            <a:off x="11319172" y="3009770"/>
            <a:ext cx="409072" cy="582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rot="5400000">
            <a:off x="11336691" y="3890003"/>
            <a:ext cx="409072" cy="582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rot="5400000">
            <a:off x="10976011" y="2146146"/>
            <a:ext cx="409072" cy="582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rot="5400000">
            <a:off x="8790751" y="2913522"/>
            <a:ext cx="335371" cy="963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rot="10800000">
            <a:off x="10350499" y="3373308"/>
            <a:ext cx="320137" cy="963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rot="5400000">
            <a:off x="9964468" y="3067221"/>
            <a:ext cx="411573" cy="73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p:cNvCxnSpPr/>
          <p:nvPr/>
        </p:nvCxnSpPr>
        <p:spPr>
          <a:xfrm>
            <a:off x="10967720" y="3638864"/>
            <a:ext cx="1052002" cy="0"/>
          </a:xfrm>
          <a:prstGeom prst="straightConnector1">
            <a:avLst/>
          </a:prstGeom>
          <a:ln w="28575">
            <a:headEnd type="diamond"/>
            <a:tailEnd type="diamond"/>
          </a:ln>
        </p:spPr>
        <p:style>
          <a:lnRef idx="1">
            <a:schemeClr val="dk1"/>
          </a:lnRef>
          <a:fillRef idx="0">
            <a:schemeClr val="dk1"/>
          </a:fillRef>
          <a:effectRef idx="0">
            <a:schemeClr val="dk1"/>
          </a:effectRef>
          <a:fontRef idx="minor">
            <a:schemeClr val="tx1"/>
          </a:fontRef>
        </p:style>
      </p:cxnSp>
      <p:sp>
        <p:nvSpPr>
          <p:cNvPr id="35" name="Textfeld 34"/>
          <p:cNvSpPr txBox="1"/>
          <p:nvPr/>
        </p:nvSpPr>
        <p:spPr>
          <a:xfrm>
            <a:off x="11208557" y="3617423"/>
            <a:ext cx="717550" cy="307777"/>
          </a:xfrm>
          <a:prstGeom prst="rect">
            <a:avLst/>
          </a:prstGeom>
          <a:noFill/>
        </p:spPr>
        <p:txBody>
          <a:bodyPr wrap="square" rtlCol="0">
            <a:spAutoFit/>
          </a:bodyPr>
          <a:lstStyle/>
          <a:p>
            <a:r>
              <a:rPr lang="de-DE" sz="1400" dirty="0" smtClean="0"/>
              <a:t>100m</a:t>
            </a:r>
            <a:endParaRPr lang="de-DE" sz="1400" dirty="0"/>
          </a:p>
        </p:txBody>
      </p:sp>
      <p:sp>
        <p:nvSpPr>
          <p:cNvPr id="36" name="Rechteck 35"/>
          <p:cNvSpPr/>
          <p:nvPr/>
        </p:nvSpPr>
        <p:spPr>
          <a:xfrm>
            <a:off x="8642309" y="3646093"/>
            <a:ext cx="335371" cy="963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p:cNvSpPr/>
          <p:nvPr/>
        </p:nvSpPr>
        <p:spPr>
          <a:xfrm rot="5400000">
            <a:off x="9824298" y="3580737"/>
            <a:ext cx="335371" cy="1357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8397253" y="2178158"/>
            <a:ext cx="222209" cy="369332"/>
          </a:xfrm>
          <a:prstGeom prst="rect">
            <a:avLst/>
          </a:prstGeom>
          <a:noFill/>
        </p:spPr>
        <p:txBody>
          <a:bodyPr wrap="square" rtlCol="0">
            <a:spAutoFit/>
          </a:bodyPr>
          <a:lstStyle/>
          <a:p>
            <a:r>
              <a:rPr lang="de-DE" dirty="0" smtClean="0"/>
              <a:t>V</a:t>
            </a:r>
            <a:endParaRPr lang="de-DE" dirty="0"/>
          </a:p>
        </p:txBody>
      </p:sp>
      <p:sp>
        <p:nvSpPr>
          <p:cNvPr id="23" name="Textfeld 22"/>
          <p:cNvSpPr txBox="1"/>
          <p:nvPr/>
        </p:nvSpPr>
        <p:spPr>
          <a:xfrm>
            <a:off x="9138123" y="3160625"/>
            <a:ext cx="531750" cy="369332"/>
          </a:xfrm>
          <a:prstGeom prst="rect">
            <a:avLst/>
          </a:prstGeom>
          <a:noFill/>
        </p:spPr>
        <p:txBody>
          <a:bodyPr wrap="square" rtlCol="0">
            <a:spAutoFit/>
          </a:bodyPr>
          <a:lstStyle/>
          <a:p>
            <a:r>
              <a:rPr lang="de-DE" dirty="0" smtClean="0"/>
              <a:t>IV</a:t>
            </a:r>
            <a:endParaRPr lang="de-DE" dirty="0"/>
          </a:p>
        </p:txBody>
      </p:sp>
      <p:sp>
        <p:nvSpPr>
          <p:cNvPr id="34" name="Textfeld 33"/>
          <p:cNvSpPr txBox="1"/>
          <p:nvPr/>
        </p:nvSpPr>
        <p:spPr>
          <a:xfrm>
            <a:off x="10231681" y="3160625"/>
            <a:ext cx="531750" cy="369332"/>
          </a:xfrm>
          <a:prstGeom prst="rect">
            <a:avLst/>
          </a:prstGeom>
          <a:noFill/>
        </p:spPr>
        <p:txBody>
          <a:bodyPr wrap="square" rtlCol="0">
            <a:spAutoFit/>
          </a:bodyPr>
          <a:lstStyle/>
          <a:p>
            <a:r>
              <a:rPr lang="de-DE" dirty="0" smtClean="0"/>
              <a:t>VI</a:t>
            </a:r>
            <a:endParaRPr lang="de-DE" dirty="0"/>
          </a:p>
        </p:txBody>
      </p:sp>
      <p:sp>
        <p:nvSpPr>
          <p:cNvPr id="38" name="Textfeld 37"/>
          <p:cNvSpPr txBox="1"/>
          <p:nvPr/>
        </p:nvSpPr>
        <p:spPr>
          <a:xfrm>
            <a:off x="8675890" y="3613282"/>
            <a:ext cx="531750" cy="369332"/>
          </a:xfrm>
          <a:prstGeom prst="rect">
            <a:avLst/>
          </a:prstGeom>
          <a:noFill/>
        </p:spPr>
        <p:txBody>
          <a:bodyPr wrap="square" rtlCol="0">
            <a:spAutoFit/>
          </a:bodyPr>
          <a:lstStyle/>
          <a:p>
            <a:r>
              <a:rPr lang="de-DE" dirty="0" smtClean="0"/>
              <a:t>IV</a:t>
            </a:r>
            <a:endParaRPr lang="de-DE" dirty="0"/>
          </a:p>
        </p:txBody>
      </p:sp>
      <p:sp>
        <p:nvSpPr>
          <p:cNvPr id="39" name="Textfeld 38"/>
          <p:cNvSpPr txBox="1"/>
          <p:nvPr/>
        </p:nvSpPr>
        <p:spPr>
          <a:xfrm>
            <a:off x="10344503" y="4016471"/>
            <a:ext cx="531750" cy="369332"/>
          </a:xfrm>
          <a:prstGeom prst="rect">
            <a:avLst/>
          </a:prstGeom>
          <a:noFill/>
        </p:spPr>
        <p:txBody>
          <a:bodyPr wrap="square" rtlCol="0">
            <a:spAutoFit/>
          </a:bodyPr>
          <a:lstStyle/>
          <a:p>
            <a:r>
              <a:rPr lang="de-DE" dirty="0" smtClean="0"/>
              <a:t>V</a:t>
            </a:r>
            <a:endParaRPr lang="de-DE" dirty="0"/>
          </a:p>
        </p:txBody>
      </p:sp>
      <p:sp>
        <p:nvSpPr>
          <p:cNvPr id="40" name="Textfeld 39"/>
          <p:cNvSpPr txBox="1"/>
          <p:nvPr/>
        </p:nvSpPr>
        <p:spPr>
          <a:xfrm>
            <a:off x="11503001" y="3042624"/>
            <a:ext cx="531750" cy="369332"/>
          </a:xfrm>
          <a:prstGeom prst="rect">
            <a:avLst/>
          </a:prstGeom>
          <a:noFill/>
        </p:spPr>
        <p:txBody>
          <a:bodyPr wrap="square" rtlCol="0">
            <a:spAutoFit/>
          </a:bodyPr>
          <a:lstStyle/>
          <a:p>
            <a:r>
              <a:rPr lang="de-DE" dirty="0" smtClean="0"/>
              <a:t>VI</a:t>
            </a:r>
            <a:endParaRPr lang="de-DE" dirty="0"/>
          </a:p>
        </p:txBody>
      </p:sp>
      <p:sp>
        <p:nvSpPr>
          <p:cNvPr id="41" name="Textfeld 40"/>
          <p:cNvSpPr txBox="1"/>
          <p:nvPr/>
        </p:nvSpPr>
        <p:spPr>
          <a:xfrm>
            <a:off x="11180472" y="2169645"/>
            <a:ext cx="531750" cy="369332"/>
          </a:xfrm>
          <a:prstGeom prst="rect">
            <a:avLst/>
          </a:prstGeom>
          <a:noFill/>
        </p:spPr>
        <p:txBody>
          <a:bodyPr wrap="square" rtlCol="0">
            <a:spAutoFit/>
          </a:bodyPr>
          <a:lstStyle/>
          <a:p>
            <a:r>
              <a:rPr lang="de-DE" dirty="0" smtClean="0"/>
              <a:t>III</a:t>
            </a:r>
            <a:endParaRPr lang="de-DE" dirty="0"/>
          </a:p>
        </p:txBody>
      </p:sp>
      <p:sp>
        <p:nvSpPr>
          <p:cNvPr id="42" name="Textfeld 41"/>
          <p:cNvSpPr txBox="1"/>
          <p:nvPr/>
        </p:nvSpPr>
        <p:spPr>
          <a:xfrm>
            <a:off x="11559355" y="3907037"/>
            <a:ext cx="531750" cy="369332"/>
          </a:xfrm>
          <a:prstGeom prst="rect">
            <a:avLst/>
          </a:prstGeom>
          <a:noFill/>
        </p:spPr>
        <p:txBody>
          <a:bodyPr wrap="square" rtlCol="0">
            <a:spAutoFit/>
          </a:bodyPr>
          <a:lstStyle/>
          <a:p>
            <a:r>
              <a:rPr lang="de-DE" dirty="0" smtClean="0"/>
              <a:t>III</a:t>
            </a:r>
            <a:endParaRPr lang="de-DE" dirty="0"/>
          </a:p>
        </p:txBody>
      </p:sp>
    </p:spTree>
    <p:extLst>
      <p:ext uri="{BB962C8B-B14F-4D97-AF65-F5344CB8AC3E}">
        <p14:creationId xmlns:p14="http://schemas.microsoft.com/office/powerpoint/2010/main" val="2414046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dirty="0"/>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a:t>Änderungen durch </a:t>
            </a:r>
            <a:r>
              <a:rPr lang="de-DE" b="1" dirty="0" smtClean="0"/>
              <a:t>den „</a:t>
            </a:r>
            <a:r>
              <a:rPr lang="de-DE" b="1" dirty="0" err="1" smtClean="0"/>
              <a:t>Bauturbo</a:t>
            </a:r>
            <a:r>
              <a:rPr lang="de-DE" b="1" dirty="0" smtClean="0"/>
              <a:t>“</a:t>
            </a:r>
            <a:r>
              <a:rPr lang="de-DE" b="1" dirty="0"/>
              <a:t>(unbefristet) </a:t>
            </a:r>
          </a:p>
        </p:txBody>
      </p:sp>
      <p:sp>
        <p:nvSpPr>
          <p:cNvPr id="3" name="Textplatzhalter 2"/>
          <p:cNvSpPr>
            <a:spLocks noGrp="1"/>
          </p:cNvSpPr>
          <p:nvPr>
            <p:ph type="body" sz="quarter" idx="14"/>
          </p:nvPr>
        </p:nvSpPr>
        <p:spPr>
          <a:xfrm>
            <a:off x="385231" y="1193878"/>
            <a:ext cx="11449536" cy="5143422"/>
          </a:xfrm>
        </p:spPr>
        <p:txBody>
          <a:bodyPr>
            <a:normAutofit fontScale="70000" lnSpcReduction="20000"/>
          </a:bodyPr>
          <a:lstStyle/>
          <a:p>
            <a:pPr lvl="0"/>
            <a:r>
              <a:rPr lang="de-DE" sz="2900" b="1" dirty="0"/>
              <a:t>§ 36a Zustimmung der Gemeinde</a:t>
            </a:r>
          </a:p>
          <a:p>
            <a:endParaRPr lang="de-DE" sz="1600" dirty="0" smtClean="0"/>
          </a:p>
          <a:p>
            <a:pPr>
              <a:lnSpc>
                <a:spcPct val="150000"/>
              </a:lnSpc>
            </a:pPr>
            <a:r>
              <a:rPr lang="de-DE" sz="1500" dirty="0" smtClean="0"/>
              <a:t>(</a:t>
            </a:r>
            <a:r>
              <a:rPr lang="de-DE" sz="1800" dirty="0"/>
              <a:t>1) Vorhaben nach § 31 Absatz 3 und § 34 Absatz 3b sind </a:t>
            </a:r>
            <a:r>
              <a:rPr lang="de-DE" sz="1800" b="1" dirty="0"/>
              <a:t>nur mit Zustimmung der Gemeinde zulässig</a:t>
            </a:r>
            <a:r>
              <a:rPr lang="de-DE" sz="1800" dirty="0"/>
              <a:t>, auch wenn die Gemeinde selbst die zuständige Bauaufsichtsbehörde ist. Die Gemeinde erteilt die Zustimmung, </a:t>
            </a:r>
            <a:r>
              <a:rPr lang="de-DE" sz="1800" b="1" dirty="0"/>
              <a:t>wenn das Vorhaben mit ihren Vorstellungen von der städtebaulichen Entwicklung und Ordnung vereinbar ist. Sie kann ihre Zustimmung unter der Bedingung erteilen</a:t>
            </a:r>
            <a:r>
              <a:rPr lang="de-DE" sz="1800" dirty="0"/>
              <a:t>, dass der Vorhabenträger sich verpflichtet, bestimmte städtebauliche Anforderungen einzuhalten</a:t>
            </a:r>
            <a:r>
              <a:rPr lang="de-DE" sz="1800" b="1" dirty="0"/>
              <a:t>. Die Zustimmung der Gemeinde gilt als erteilt, wenn sie nicht binnen drei Monaten nach Eingang </a:t>
            </a:r>
            <a:r>
              <a:rPr lang="de-DE" sz="1800" dirty="0"/>
              <a:t>des Ersuchens der Genehmigungsbehörde verweigert wird; § 36 Absatz 2 Satz 2 zweiter Halbsatz gilt entsprechend.</a:t>
            </a:r>
          </a:p>
          <a:p>
            <a:pPr lvl="0"/>
            <a:endParaRPr lang="de-DE" sz="1800" dirty="0" smtClean="0"/>
          </a:p>
          <a:p>
            <a:pPr lvl="0">
              <a:lnSpc>
                <a:spcPct val="170000"/>
              </a:lnSpc>
            </a:pPr>
            <a:r>
              <a:rPr lang="de-DE" sz="1800" dirty="0"/>
              <a:t>(2) Die Gemeinde kann der </a:t>
            </a:r>
            <a:r>
              <a:rPr lang="de-DE" sz="1800" b="1" dirty="0"/>
              <a:t>betroffenen Öffentlichkeit vor der Entscheidung über die Zustimmung Gelegenheit zur Stellungnahme </a:t>
            </a:r>
            <a:r>
              <a:rPr lang="de-DE" sz="1800" dirty="0"/>
              <a:t>zu dem Antrag innerhalb </a:t>
            </a:r>
            <a:r>
              <a:rPr lang="de-DE" sz="1800" b="1" dirty="0"/>
              <a:t>angemessener Frist geben, höchstens jedoch innerhalb eines Monats</a:t>
            </a:r>
            <a:r>
              <a:rPr lang="de-DE" sz="1800" dirty="0"/>
              <a:t>. In diesem Fall verlängert sich die nach Absatz 1 Satz 4 anzuwendende Entscheidungsfrist um die Dauer der </a:t>
            </a:r>
            <a:r>
              <a:rPr lang="de-DE" sz="1800" dirty="0" err="1" smtClean="0"/>
              <a:t>Stellungnahmefrist</a:t>
            </a:r>
            <a:r>
              <a:rPr lang="de-DE" sz="1800" dirty="0"/>
              <a:t>.</a:t>
            </a:r>
          </a:p>
          <a:p>
            <a:pPr lvl="0"/>
            <a:endParaRPr lang="de-DE" sz="1900" dirty="0" smtClean="0"/>
          </a:p>
          <a:p>
            <a:r>
              <a:rPr lang="de-DE" sz="1900" b="1" dirty="0"/>
              <a:t>geändert wurde:</a:t>
            </a:r>
          </a:p>
          <a:p>
            <a:pPr marL="285750" indent="-285750">
              <a:buFont typeface="Arial" panose="020B0604020202020204" pitchFamily="34" charset="0"/>
              <a:buChar char="•"/>
            </a:pPr>
            <a:r>
              <a:rPr lang="de-DE" sz="1900" dirty="0"/>
              <a:t>Neu eingeführte Regelung </a:t>
            </a:r>
            <a:r>
              <a:rPr lang="de-DE" sz="1900" dirty="0" smtClean="0"/>
              <a:t>zur Zustimmung der Gemeinde </a:t>
            </a:r>
          </a:p>
          <a:p>
            <a:pPr marL="285750" indent="-285750">
              <a:buFont typeface="Arial" panose="020B0604020202020204" pitchFamily="34" charset="0"/>
              <a:buChar char="•"/>
            </a:pPr>
            <a:r>
              <a:rPr lang="de-DE" sz="1900" dirty="0" smtClean="0"/>
              <a:t>Zustimmungsfiktion nach 3 Monaten </a:t>
            </a:r>
          </a:p>
          <a:p>
            <a:pPr marL="285750" indent="-285750">
              <a:buFont typeface="Arial" panose="020B0604020202020204" pitchFamily="34" charset="0"/>
              <a:buChar char="•"/>
            </a:pPr>
            <a:r>
              <a:rPr lang="de-DE" sz="1900" dirty="0" smtClean="0"/>
              <a:t>Regelung der Zuständigkeit im Rahmen einer Änderung der Hauptsatzung </a:t>
            </a:r>
            <a:endParaRPr lang="de-DE" sz="1900" dirty="0"/>
          </a:p>
          <a:p>
            <a:endParaRPr lang="de-DE" sz="1800" dirty="0"/>
          </a:p>
        </p:txBody>
      </p:sp>
    </p:spTree>
    <p:extLst>
      <p:ext uri="{BB962C8B-B14F-4D97-AF65-F5344CB8AC3E}">
        <p14:creationId xmlns:p14="http://schemas.microsoft.com/office/powerpoint/2010/main" val="571727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a:t>Änderungen durch </a:t>
            </a:r>
            <a:r>
              <a:rPr lang="de-DE" b="1" dirty="0" smtClean="0"/>
              <a:t>den „</a:t>
            </a:r>
            <a:r>
              <a:rPr lang="de-DE" b="1" dirty="0" err="1" smtClean="0"/>
              <a:t>Bauturbo</a:t>
            </a:r>
            <a:r>
              <a:rPr lang="de-DE" b="1" dirty="0" smtClean="0"/>
              <a:t>“</a:t>
            </a:r>
            <a:r>
              <a:rPr lang="de-DE" b="1" dirty="0"/>
              <a:t>(unbefristet) </a:t>
            </a:r>
          </a:p>
        </p:txBody>
      </p:sp>
      <p:sp>
        <p:nvSpPr>
          <p:cNvPr id="3" name="Textplatzhalter 2"/>
          <p:cNvSpPr>
            <a:spLocks noGrp="1"/>
          </p:cNvSpPr>
          <p:nvPr>
            <p:ph type="body" sz="quarter" idx="14"/>
          </p:nvPr>
        </p:nvSpPr>
        <p:spPr>
          <a:xfrm>
            <a:off x="385231" y="1193878"/>
            <a:ext cx="11449536" cy="4896949"/>
          </a:xfrm>
        </p:spPr>
        <p:txBody>
          <a:bodyPr>
            <a:normAutofit/>
          </a:bodyPr>
          <a:lstStyle/>
          <a:p>
            <a:pPr lvl="0"/>
            <a:r>
              <a:rPr lang="de-DE" sz="2000" b="1" dirty="0"/>
              <a:t>§ 36a Zustimmung der Gemeinde</a:t>
            </a:r>
            <a:endParaRPr lang="de-DE" sz="1600" b="1" dirty="0"/>
          </a:p>
          <a:p>
            <a:pPr>
              <a:lnSpc>
                <a:spcPct val="150000"/>
              </a:lnSpc>
            </a:pPr>
            <a:r>
              <a:rPr lang="de-DE" sz="1800" b="1" dirty="0" smtClean="0"/>
              <a:t>„Sie </a:t>
            </a:r>
            <a:r>
              <a:rPr lang="de-DE" sz="1800" b="1" dirty="0"/>
              <a:t>kann ihre Zustimmung unter der Bedingung erteilen</a:t>
            </a:r>
            <a:r>
              <a:rPr lang="de-DE" sz="1800" dirty="0"/>
              <a:t>, dass der Vorhabenträger sich verpflichtet, bestimmte städtebauliche Anforderungen einzuhalten</a:t>
            </a:r>
            <a:r>
              <a:rPr lang="de-DE" sz="1800" b="1" dirty="0" smtClean="0"/>
              <a:t>.“</a:t>
            </a:r>
          </a:p>
          <a:p>
            <a:pPr marL="285750" indent="-285750">
              <a:lnSpc>
                <a:spcPct val="150000"/>
              </a:lnSpc>
              <a:buFont typeface="Wingdings" panose="05000000000000000000" pitchFamily="2" charset="2"/>
              <a:buChar char="à"/>
            </a:pPr>
            <a:r>
              <a:rPr lang="de-DE" sz="1800" b="1" dirty="0" smtClean="0">
                <a:sym typeface="Wingdings" panose="05000000000000000000" pitchFamily="2" charset="2"/>
              </a:rPr>
              <a:t>Städtebaulicher Vertrag mit entsprechenden Regelungen</a:t>
            </a:r>
          </a:p>
          <a:p>
            <a:pPr marL="742950" lvl="1" indent="-285750">
              <a:lnSpc>
                <a:spcPct val="150000"/>
              </a:lnSpc>
              <a:buFont typeface="Arial" panose="020B0604020202020204" pitchFamily="34" charset="0"/>
              <a:buChar char="•"/>
            </a:pPr>
            <a:endParaRPr lang="de-DE" sz="1800" dirty="0" smtClean="0"/>
          </a:p>
          <a:p>
            <a:pPr>
              <a:lnSpc>
                <a:spcPct val="150000"/>
              </a:lnSpc>
            </a:pPr>
            <a:endParaRPr lang="de-DE" sz="1800" b="1" dirty="0"/>
          </a:p>
          <a:p>
            <a:pPr>
              <a:lnSpc>
                <a:spcPct val="150000"/>
              </a:lnSpc>
            </a:pPr>
            <a:r>
              <a:rPr lang="de-DE" sz="1800" b="1" dirty="0" smtClean="0"/>
              <a:t>Da keine Zuständigkeitsübertragung in der Hauptsatzung, obliegt die Zustimmung derzeit beim Gemeinderat.</a:t>
            </a:r>
            <a:endParaRPr lang="de-DE" sz="1800" dirty="0" smtClean="0"/>
          </a:p>
          <a:p>
            <a:endParaRPr lang="de-DE" sz="1800" dirty="0"/>
          </a:p>
        </p:txBody>
      </p:sp>
    </p:spTree>
    <p:extLst>
      <p:ext uri="{BB962C8B-B14F-4D97-AF65-F5344CB8AC3E}">
        <p14:creationId xmlns:p14="http://schemas.microsoft.com/office/powerpoint/2010/main" val="4215446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a:t>Verständnis des </a:t>
            </a:r>
            <a:r>
              <a:rPr lang="de-DE" b="1" dirty="0" smtClean="0"/>
              <a:t>„</a:t>
            </a:r>
            <a:r>
              <a:rPr lang="de-DE" b="1" dirty="0" err="1" smtClean="0"/>
              <a:t>Bauturbo</a:t>
            </a:r>
            <a:r>
              <a:rPr lang="de-DE" b="1" dirty="0" smtClean="0"/>
              <a:t>“ </a:t>
            </a:r>
            <a:endParaRPr lang="de-DE" b="1" dirty="0"/>
          </a:p>
        </p:txBody>
      </p:sp>
      <p:sp>
        <p:nvSpPr>
          <p:cNvPr id="3" name="Textplatzhalter 2"/>
          <p:cNvSpPr>
            <a:spLocks noGrp="1"/>
          </p:cNvSpPr>
          <p:nvPr>
            <p:ph type="body" sz="quarter" idx="14"/>
          </p:nvPr>
        </p:nvSpPr>
        <p:spPr>
          <a:xfrm>
            <a:off x="385231" y="1193878"/>
            <a:ext cx="11449536" cy="4896949"/>
          </a:xfrm>
        </p:spPr>
        <p:txBody>
          <a:bodyPr>
            <a:normAutofit/>
          </a:bodyPr>
          <a:lstStyle/>
          <a:p>
            <a:r>
              <a:rPr lang="de-DE" sz="1800" b="1" dirty="0" smtClean="0"/>
              <a:t>Der Begriff „Wohnzwecke“:</a:t>
            </a:r>
          </a:p>
          <a:p>
            <a:endParaRPr lang="de-DE" sz="1800" dirty="0"/>
          </a:p>
          <a:p>
            <a:r>
              <a:rPr lang="de-DE" sz="1800" dirty="0" smtClean="0"/>
              <a:t>Anwendungsbereich </a:t>
            </a:r>
            <a:r>
              <a:rPr lang="de-DE" sz="1800" dirty="0"/>
              <a:t>auf die planungsrechtliche Definition von Wohnzwecken begrenzt. Es wird ein allgemein verfügbarer Wohnraum </a:t>
            </a:r>
            <a:r>
              <a:rPr lang="de-DE" sz="1800" dirty="0" smtClean="0"/>
              <a:t>verstanden.</a:t>
            </a:r>
          </a:p>
          <a:p>
            <a:endParaRPr lang="de-DE" sz="1800" dirty="0" smtClean="0"/>
          </a:p>
          <a:p>
            <a:r>
              <a:rPr lang="de-DE" sz="1800" b="1" dirty="0"/>
              <a:t>darunter </a:t>
            </a:r>
            <a:r>
              <a:rPr lang="de-DE" sz="1800" b="1" dirty="0" smtClean="0"/>
              <a:t>fallen auch :</a:t>
            </a:r>
            <a:endParaRPr lang="de-DE" sz="1800" b="1" dirty="0"/>
          </a:p>
          <a:p>
            <a:pPr marL="285750" indent="-285750">
              <a:buFont typeface="Arial" panose="020B0604020202020204" pitchFamily="34" charset="0"/>
              <a:buChar char="•"/>
            </a:pPr>
            <a:r>
              <a:rPr lang="de-DE" sz="1800" dirty="0" smtClean="0"/>
              <a:t>öffentliche </a:t>
            </a:r>
            <a:r>
              <a:rPr lang="de-DE" sz="1800" dirty="0"/>
              <a:t>Studierenden- und </a:t>
            </a:r>
            <a:r>
              <a:rPr lang="de-DE" sz="1800" dirty="0" smtClean="0"/>
              <a:t>Auszubildendenwohnheimen</a:t>
            </a:r>
          </a:p>
          <a:p>
            <a:endParaRPr lang="de-DE" sz="1800" dirty="0" smtClean="0"/>
          </a:p>
          <a:p>
            <a:r>
              <a:rPr lang="de-DE" sz="1800" b="1" dirty="0"/>
              <a:t>n</a:t>
            </a:r>
            <a:r>
              <a:rPr lang="de-DE" sz="1800" b="1" dirty="0" smtClean="0"/>
              <a:t>icht darunter fallen u.a.:</a:t>
            </a:r>
          </a:p>
          <a:p>
            <a:pPr marL="285750" indent="-285750">
              <a:buFont typeface="Arial" panose="020B0604020202020204" pitchFamily="34" charset="0"/>
              <a:buChar char="•"/>
            </a:pPr>
            <a:r>
              <a:rPr lang="de-DE" sz="1800" dirty="0" smtClean="0"/>
              <a:t>Heime </a:t>
            </a:r>
            <a:r>
              <a:rPr lang="de-DE" sz="1800" dirty="0"/>
              <a:t>als soziale Anlage (z.B. Pflegeheim</a:t>
            </a:r>
            <a:r>
              <a:rPr lang="de-DE" sz="1800" dirty="0" smtClean="0"/>
              <a:t>) </a:t>
            </a:r>
          </a:p>
          <a:p>
            <a:pPr marL="285750" indent="-285750">
              <a:buFont typeface="Arial" panose="020B0604020202020204" pitchFamily="34" charset="0"/>
              <a:buChar char="•"/>
            </a:pPr>
            <a:r>
              <a:rPr lang="de-DE" sz="1800" dirty="0" smtClean="0"/>
              <a:t>Wochenend- </a:t>
            </a:r>
            <a:r>
              <a:rPr lang="de-DE" sz="1800" dirty="0"/>
              <a:t>und </a:t>
            </a:r>
            <a:r>
              <a:rPr lang="de-DE" sz="1800" dirty="0" smtClean="0"/>
              <a:t>Ferienhäuser </a:t>
            </a:r>
            <a:r>
              <a:rPr lang="de-DE" sz="1800" dirty="0"/>
              <a:t>(einschließlich Ferienwohnungen</a:t>
            </a:r>
            <a:r>
              <a:rPr lang="de-DE" sz="1800" dirty="0" smtClean="0"/>
              <a:t>)</a:t>
            </a:r>
          </a:p>
          <a:p>
            <a:pPr marL="285750" indent="-285750">
              <a:buFont typeface="Arial" panose="020B0604020202020204" pitchFamily="34" charset="0"/>
              <a:buChar char="•"/>
            </a:pPr>
            <a:r>
              <a:rPr lang="de-DE" sz="1800" dirty="0" smtClean="0"/>
              <a:t>Boardinghäuser </a:t>
            </a:r>
          </a:p>
          <a:p>
            <a:pPr marL="285750" indent="-285750">
              <a:buFont typeface="Arial" panose="020B0604020202020204" pitchFamily="34" charset="0"/>
              <a:buChar char="•"/>
            </a:pPr>
            <a:r>
              <a:rPr lang="de-DE" sz="1800" dirty="0" smtClean="0"/>
              <a:t>betriebsbezogenes </a:t>
            </a:r>
            <a:r>
              <a:rPr lang="de-DE" sz="1800" dirty="0"/>
              <a:t>Wohnen (z.B. Werkswohnungen oder Betriebsleiterwohnungen</a:t>
            </a:r>
            <a:r>
              <a:rPr lang="de-DE" sz="1800" dirty="0" smtClean="0"/>
              <a:t>)</a:t>
            </a:r>
            <a:endParaRPr lang="de-DE" sz="1800" dirty="0"/>
          </a:p>
        </p:txBody>
      </p:sp>
    </p:spTree>
    <p:extLst>
      <p:ext uri="{BB962C8B-B14F-4D97-AF65-F5344CB8AC3E}">
        <p14:creationId xmlns:p14="http://schemas.microsoft.com/office/powerpoint/2010/main" val="2075016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a:t>Verständnis des </a:t>
            </a:r>
            <a:r>
              <a:rPr lang="de-DE" b="1" dirty="0" smtClean="0"/>
              <a:t>„</a:t>
            </a:r>
            <a:r>
              <a:rPr lang="de-DE" b="1" dirty="0" err="1" smtClean="0"/>
              <a:t>Bauturbo</a:t>
            </a:r>
            <a:r>
              <a:rPr lang="de-DE" b="1" dirty="0" smtClean="0"/>
              <a:t>“ </a:t>
            </a:r>
            <a:endParaRPr lang="de-DE" b="1" dirty="0"/>
          </a:p>
        </p:txBody>
      </p:sp>
      <p:sp>
        <p:nvSpPr>
          <p:cNvPr id="3" name="Textplatzhalter 2"/>
          <p:cNvSpPr>
            <a:spLocks noGrp="1"/>
          </p:cNvSpPr>
          <p:nvPr>
            <p:ph type="body" sz="quarter" idx="14"/>
          </p:nvPr>
        </p:nvSpPr>
        <p:spPr>
          <a:xfrm>
            <a:off x="385231" y="1193878"/>
            <a:ext cx="11449536" cy="930757"/>
          </a:xfrm>
        </p:spPr>
        <p:txBody>
          <a:bodyPr>
            <a:normAutofit/>
          </a:bodyPr>
          <a:lstStyle/>
          <a:p>
            <a:r>
              <a:rPr lang="de-DE" sz="1800" b="1" i="1" dirty="0" smtClean="0"/>
              <a:t>…unter </a:t>
            </a:r>
            <a:r>
              <a:rPr lang="de-DE" sz="1800" b="1" i="1" dirty="0"/>
              <a:t>Würdigung nachbarlicher Interessen mit den öffentlichen Belangen </a:t>
            </a:r>
            <a:r>
              <a:rPr lang="de-DE" sz="1800" b="1" i="1" dirty="0" smtClean="0"/>
              <a:t>vereinbar…</a:t>
            </a:r>
            <a:endParaRPr lang="de-DE" sz="1800" dirty="0"/>
          </a:p>
        </p:txBody>
      </p:sp>
      <p:sp>
        <p:nvSpPr>
          <p:cNvPr id="2" name="Textfeld 1"/>
          <p:cNvSpPr txBox="1"/>
          <p:nvPr/>
        </p:nvSpPr>
        <p:spPr>
          <a:xfrm>
            <a:off x="726142" y="2223248"/>
            <a:ext cx="4930588" cy="3139321"/>
          </a:xfrm>
          <a:prstGeom prst="rect">
            <a:avLst/>
          </a:prstGeom>
          <a:noFill/>
        </p:spPr>
        <p:txBody>
          <a:bodyPr wrap="square" rtlCol="0">
            <a:spAutoFit/>
          </a:bodyPr>
          <a:lstStyle/>
          <a:p>
            <a:r>
              <a:rPr lang="de-DE" b="1" dirty="0">
                <a:latin typeface="Segoe UI" panose="020B0502040204020203" pitchFamily="34" charset="0"/>
                <a:cs typeface="Segoe UI" panose="020B0502040204020203" pitchFamily="34" charset="0"/>
              </a:rPr>
              <a:t>Öffentliche Belange </a:t>
            </a:r>
            <a:endParaRPr lang="de-DE"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Wahrung gesunder Wohn- </a:t>
            </a:r>
            <a:r>
              <a:rPr lang="de-DE" dirty="0" smtClean="0">
                <a:latin typeface="Segoe UI" panose="020B0502040204020203" pitchFamily="34" charset="0"/>
                <a:cs typeface="Segoe UI" panose="020B0502040204020203" pitchFamily="34" charset="0"/>
              </a:rPr>
              <a:t>und Arbeitsverhältnisse </a:t>
            </a:r>
            <a:endParaRPr lang="de-DE"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Wohnbedürfnisse der Bevölkerung </a:t>
            </a: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Raumordnung </a:t>
            </a: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Immissionsschutz </a:t>
            </a: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Verkehr </a:t>
            </a: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Denkmalschutz </a:t>
            </a: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Hochwasserschutz </a:t>
            </a: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Artenschutz </a:t>
            </a: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 </a:t>
            </a:r>
          </a:p>
        </p:txBody>
      </p:sp>
      <p:sp>
        <p:nvSpPr>
          <p:cNvPr id="8" name="Textfeld 7"/>
          <p:cNvSpPr txBox="1"/>
          <p:nvPr/>
        </p:nvSpPr>
        <p:spPr>
          <a:xfrm>
            <a:off x="6109999" y="2223248"/>
            <a:ext cx="4930588" cy="1754326"/>
          </a:xfrm>
          <a:prstGeom prst="rect">
            <a:avLst/>
          </a:prstGeom>
          <a:noFill/>
        </p:spPr>
        <p:txBody>
          <a:bodyPr wrap="square" rtlCol="0">
            <a:spAutoFit/>
          </a:bodyPr>
          <a:lstStyle/>
          <a:p>
            <a:r>
              <a:rPr lang="de-DE" b="1" dirty="0">
                <a:latin typeface="Segoe UI" panose="020B0502040204020203" pitchFamily="34" charset="0"/>
                <a:cs typeface="Segoe UI" panose="020B0502040204020203" pitchFamily="34" charset="0"/>
              </a:rPr>
              <a:t>Nachbarliche Interessen </a:t>
            </a:r>
            <a:endParaRPr lang="de-DE"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Gebot der gegenseitigen Rücksichtnahme </a:t>
            </a: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Schutz vor Lärm </a:t>
            </a: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Schutz vor Verkehr </a:t>
            </a: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Schutz vor Verschattung </a:t>
            </a:r>
          </a:p>
          <a:p>
            <a:pPr marL="285750" indent="-285750">
              <a:buFont typeface="Arial" panose="020B0604020202020204" pitchFamily="34" charset="0"/>
              <a:buChar char="•"/>
            </a:pPr>
            <a:r>
              <a:rPr lang="de-DE" dirty="0" smtClean="0">
                <a:latin typeface="Segoe UI" panose="020B0502040204020203" pitchFamily="34" charset="0"/>
                <a:cs typeface="Segoe UI" panose="020B0502040204020203" pitchFamily="34" charset="0"/>
              </a:rPr>
              <a:t>…</a:t>
            </a:r>
            <a:endParaRPr lang="de-DE"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69090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smtClean="0"/>
              <a:t>Verständnis des „</a:t>
            </a:r>
            <a:r>
              <a:rPr lang="de-DE" b="1" dirty="0" err="1" smtClean="0"/>
              <a:t>Bauturbo</a:t>
            </a:r>
            <a:r>
              <a:rPr lang="de-DE" b="1" dirty="0" smtClean="0"/>
              <a:t>“ </a:t>
            </a:r>
            <a:endParaRPr lang="de-DE" b="1" dirty="0"/>
          </a:p>
        </p:txBody>
      </p:sp>
      <p:sp>
        <p:nvSpPr>
          <p:cNvPr id="3" name="Textplatzhalter 2"/>
          <p:cNvSpPr>
            <a:spLocks noGrp="1"/>
          </p:cNvSpPr>
          <p:nvPr>
            <p:ph type="body" sz="quarter" idx="14"/>
          </p:nvPr>
        </p:nvSpPr>
        <p:spPr>
          <a:xfrm>
            <a:off x="385231" y="1193878"/>
            <a:ext cx="11449536" cy="5303833"/>
          </a:xfrm>
        </p:spPr>
        <p:txBody>
          <a:bodyPr>
            <a:noAutofit/>
          </a:bodyPr>
          <a:lstStyle/>
          <a:p>
            <a:r>
              <a:rPr lang="de-DE" sz="1800" b="1" dirty="0" smtClean="0"/>
              <a:t>Weiterhin ist zu berücksichtigen:</a:t>
            </a:r>
            <a:endParaRPr lang="de-DE" sz="1800" b="1" dirty="0"/>
          </a:p>
          <a:p>
            <a:endParaRPr lang="de-DE" sz="1800" dirty="0"/>
          </a:p>
          <a:p>
            <a:pPr marL="285750" indent="-285750">
              <a:buFont typeface="Arial" panose="020B0604020202020204" pitchFamily="34" charset="0"/>
              <a:buChar char="•"/>
            </a:pPr>
            <a:r>
              <a:rPr lang="de-DE" sz="1800" b="1" dirty="0"/>
              <a:t>Wahrung gesunder Wohn- und Arbeitsverhältnisse </a:t>
            </a:r>
            <a:r>
              <a:rPr lang="de-DE" sz="1800" i="1" dirty="0"/>
              <a:t>(unmittelbarer individueller Schutzanspruch)</a:t>
            </a:r>
            <a:endParaRPr lang="de-DE" sz="1800" dirty="0"/>
          </a:p>
          <a:p>
            <a:pPr marL="285750" indent="-285750">
              <a:buFont typeface="Arial" panose="020B0604020202020204" pitchFamily="34" charset="0"/>
              <a:buChar char="•"/>
            </a:pPr>
            <a:r>
              <a:rPr lang="de-DE" sz="1800" b="1" dirty="0"/>
              <a:t>Vorgaben aus Fachgesetzen </a:t>
            </a:r>
            <a:r>
              <a:rPr lang="de-DE" sz="1800" i="1" dirty="0"/>
              <a:t>(z.B. </a:t>
            </a:r>
            <a:r>
              <a:rPr lang="de-DE" sz="1800" i="1" dirty="0" smtClean="0"/>
              <a:t>Abstandsflächen, </a:t>
            </a:r>
            <a:r>
              <a:rPr lang="de-DE" sz="1800" i="1" dirty="0"/>
              <a:t>Immissionsschutz</a:t>
            </a:r>
            <a:r>
              <a:rPr lang="de-DE" sz="1800" i="1" dirty="0" smtClean="0"/>
              <a:t>, Denkmalschutz, </a:t>
            </a:r>
            <a:r>
              <a:rPr lang="de-DE" sz="1800" i="1" dirty="0"/>
              <a:t>Arten- und </a:t>
            </a:r>
            <a:r>
              <a:rPr lang="de-DE" sz="1800" i="1" dirty="0" smtClean="0"/>
              <a:t>Umweltschutz…)</a:t>
            </a:r>
            <a:endParaRPr lang="de-DE" sz="1800" dirty="0"/>
          </a:p>
          <a:p>
            <a:pPr marL="285750" indent="-285750">
              <a:buFont typeface="Arial" panose="020B0604020202020204" pitchFamily="34" charset="0"/>
              <a:buChar char="•"/>
            </a:pPr>
            <a:r>
              <a:rPr lang="de-DE" sz="1800" b="1" dirty="0"/>
              <a:t>Ausschluss bei rechtlichen </a:t>
            </a:r>
            <a:r>
              <a:rPr lang="de-DE" sz="1800" b="1" dirty="0" err="1"/>
              <a:t>Betroffenheiten</a:t>
            </a:r>
            <a:r>
              <a:rPr lang="de-DE" sz="1800" b="1" dirty="0"/>
              <a:t> Dritter </a:t>
            </a:r>
            <a:r>
              <a:rPr lang="de-DE" sz="1800" i="1" dirty="0" smtClean="0"/>
              <a:t>(„nachbarschaftlicher Interessen“, </a:t>
            </a:r>
            <a:r>
              <a:rPr lang="de-DE" sz="1800" i="1" dirty="0"/>
              <a:t>Schutz des Eigentums)</a:t>
            </a:r>
            <a:endParaRPr lang="de-DE" sz="1800" dirty="0"/>
          </a:p>
          <a:p>
            <a:pPr marL="285750" indent="-285750">
              <a:buFont typeface="Arial" panose="020B0604020202020204" pitchFamily="34" charset="0"/>
              <a:buChar char="•"/>
            </a:pPr>
            <a:r>
              <a:rPr lang="de-DE" sz="1800" b="1" dirty="0"/>
              <a:t>Ausschluss bei Veränderung des bestehenden Gebietscharakters </a:t>
            </a:r>
            <a:r>
              <a:rPr lang="de-DE" sz="1800" dirty="0"/>
              <a:t>(Gebietserhaltungsanspruch) sowie </a:t>
            </a:r>
            <a:r>
              <a:rPr lang="de-DE" sz="1800" b="1" dirty="0"/>
              <a:t>potentieller Nutzungskonflikte </a:t>
            </a:r>
            <a:r>
              <a:rPr lang="de-DE" sz="1800" dirty="0"/>
              <a:t>zur Vermeidung von Entschädigungs- und Kompensationsansprüchen</a:t>
            </a:r>
          </a:p>
          <a:p>
            <a:pPr marL="285750" indent="-285750">
              <a:buFont typeface="Arial" panose="020B0604020202020204" pitchFamily="34" charset="0"/>
              <a:buChar char="•"/>
            </a:pPr>
            <a:r>
              <a:rPr lang="de-DE" sz="1800" b="1" dirty="0"/>
              <a:t>Willkürverbot </a:t>
            </a:r>
            <a:r>
              <a:rPr lang="de-DE" sz="1800" dirty="0" smtClean="0"/>
              <a:t>(Gleichbehandlungsgebot durch </a:t>
            </a:r>
            <a:r>
              <a:rPr lang="de-DE" sz="1800" dirty="0"/>
              <a:t>Vorbildwirkung vorangegangener </a:t>
            </a:r>
            <a:r>
              <a:rPr lang="de-DE" sz="1800" dirty="0" smtClean="0"/>
              <a:t>Entscheidungen, daher Entwicklung von Handlungsleitsätzen)</a:t>
            </a:r>
          </a:p>
          <a:p>
            <a:endParaRPr lang="de-DE" sz="1800" dirty="0" smtClean="0"/>
          </a:p>
          <a:p>
            <a:r>
              <a:rPr lang="de-DE" sz="1800" b="1" dirty="0"/>
              <a:t>Frage des Verständnisses </a:t>
            </a:r>
            <a:r>
              <a:rPr lang="de-DE" sz="1800" b="1" dirty="0" smtClean="0"/>
              <a:t>des Bauturbo-Einsatzes</a:t>
            </a:r>
            <a:endParaRPr lang="de-DE" sz="1800" b="1" dirty="0"/>
          </a:p>
          <a:p>
            <a:pPr marL="285750" indent="-285750">
              <a:buFont typeface="Arial" panose="020B0604020202020204" pitchFamily="34" charset="0"/>
              <a:buChar char="•"/>
            </a:pPr>
            <a:r>
              <a:rPr lang="de-DE" sz="1800" dirty="0" smtClean="0"/>
              <a:t>Vom Gesetzgeber als Ersatz </a:t>
            </a:r>
            <a:r>
              <a:rPr lang="de-DE" sz="1800" dirty="0"/>
              <a:t>für Bebauungspläne gedacht. Sie können nicht über das hinausgehen, was planbar wäre. </a:t>
            </a:r>
            <a:r>
              <a:rPr lang="de-DE" sz="1800" dirty="0" smtClean="0"/>
              <a:t>Die Grundsätze der Bauleitplanung sind weiterhin einzuhalten („ein Bebauungsplan muss seine Probleme lösen“)</a:t>
            </a:r>
          </a:p>
          <a:p>
            <a:endParaRPr lang="de-DE" sz="1800" dirty="0"/>
          </a:p>
        </p:txBody>
      </p:sp>
    </p:spTree>
    <p:extLst>
      <p:ext uri="{BB962C8B-B14F-4D97-AF65-F5344CB8AC3E}">
        <p14:creationId xmlns:p14="http://schemas.microsoft.com/office/powerpoint/2010/main" val="456496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b="1" dirty="0" smtClean="0"/>
          </a:p>
          <a:p>
            <a:r>
              <a:rPr lang="de-DE" b="1" dirty="0" smtClean="0"/>
              <a:t>Verständnis </a:t>
            </a:r>
            <a:r>
              <a:rPr lang="de-DE" b="1" dirty="0"/>
              <a:t>des „</a:t>
            </a:r>
            <a:r>
              <a:rPr lang="de-DE" b="1" dirty="0" err="1"/>
              <a:t>Bauturbo</a:t>
            </a:r>
            <a:r>
              <a:rPr lang="de-DE" b="1" dirty="0"/>
              <a:t>“ </a:t>
            </a:r>
          </a:p>
        </p:txBody>
      </p:sp>
      <p:sp>
        <p:nvSpPr>
          <p:cNvPr id="3" name="Textplatzhalter 2"/>
          <p:cNvSpPr>
            <a:spLocks noGrp="1"/>
          </p:cNvSpPr>
          <p:nvPr>
            <p:ph type="body" sz="quarter" idx="14"/>
          </p:nvPr>
        </p:nvSpPr>
        <p:spPr>
          <a:xfrm>
            <a:off x="382955" y="1193877"/>
            <a:ext cx="11449536" cy="4896949"/>
          </a:xfrm>
        </p:spPr>
        <p:txBody>
          <a:bodyPr>
            <a:normAutofit/>
          </a:bodyPr>
          <a:lstStyle/>
          <a:p>
            <a:r>
              <a:rPr lang="de-DE" sz="1800" b="1" dirty="0" smtClean="0"/>
              <a:t>Chancen:</a:t>
            </a:r>
          </a:p>
          <a:p>
            <a:pPr marL="285750" indent="-285750">
              <a:buFont typeface="Arial" panose="020B0604020202020204" pitchFamily="34" charset="0"/>
              <a:buChar char="•"/>
            </a:pPr>
            <a:r>
              <a:rPr lang="de-DE" sz="1800" dirty="0" smtClean="0"/>
              <a:t>Beschleunigung und Vereinfachung</a:t>
            </a:r>
          </a:p>
          <a:p>
            <a:pPr marL="285750" indent="-285750">
              <a:buFont typeface="Arial" panose="020B0604020202020204" pitchFamily="34" charset="0"/>
              <a:buChar char="•"/>
            </a:pPr>
            <a:r>
              <a:rPr lang="de-DE" sz="1800" dirty="0" smtClean="0"/>
              <a:t>Planersatz (Einsparen umfassender Bauleitplanverfahren)</a:t>
            </a:r>
          </a:p>
          <a:p>
            <a:pPr marL="285750" indent="-285750">
              <a:buFont typeface="Arial" panose="020B0604020202020204" pitchFamily="34" charset="0"/>
              <a:buChar char="•"/>
            </a:pPr>
            <a:r>
              <a:rPr lang="de-DE" sz="1800" dirty="0" smtClean="0"/>
              <a:t>Regelungen durch städtebauliche Verträge möglich, analog zu Bauleitplanverfahren</a:t>
            </a:r>
          </a:p>
          <a:p>
            <a:pPr marL="285750" indent="-285750">
              <a:buFont typeface="Arial" panose="020B0604020202020204" pitchFamily="34" charset="0"/>
              <a:buChar char="•"/>
            </a:pPr>
            <a:r>
              <a:rPr lang="de-DE" sz="1800" dirty="0" smtClean="0"/>
              <a:t>….</a:t>
            </a:r>
            <a:endParaRPr lang="de-DE" sz="1800" dirty="0"/>
          </a:p>
          <a:p>
            <a:endParaRPr lang="de-DE" sz="1800" dirty="0" smtClean="0"/>
          </a:p>
          <a:p>
            <a:endParaRPr lang="de-DE" sz="1800" dirty="0"/>
          </a:p>
          <a:p>
            <a:r>
              <a:rPr lang="de-DE" sz="1800" b="1" dirty="0" smtClean="0"/>
              <a:t>Risiken:</a:t>
            </a:r>
          </a:p>
          <a:p>
            <a:pPr marL="285750" indent="-285750">
              <a:buFont typeface="Arial" panose="020B0604020202020204" pitchFamily="34" charset="0"/>
              <a:buChar char="•"/>
            </a:pPr>
            <a:r>
              <a:rPr lang="de-DE" sz="1800" dirty="0" smtClean="0"/>
              <a:t>Auswirkungen auf bestehendes Planungsrecht</a:t>
            </a:r>
          </a:p>
          <a:p>
            <a:pPr marL="285750" indent="-285750">
              <a:buFont typeface="Arial" panose="020B0604020202020204" pitchFamily="34" charset="0"/>
              <a:buChar char="•"/>
            </a:pPr>
            <a:r>
              <a:rPr lang="de-DE" sz="1800" dirty="0" smtClean="0"/>
              <a:t>Rechtssicherheit/Klagebefugnisse </a:t>
            </a:r>
          </a:p>
          <a:p>
            <a:pPr marL="285750" indent="-285750">
              <a:buFont typeface="Arial" panose="020B0604020202020204" pitchFamily="34" charset="0"/>
              <a:buChar char="•"/>
            </a:pPr>
            <a:r>
              <a:rPr lang="de-DE" sz="1800" dirty="0" smtClean="0"/>
              <a:t>Keine Transparenz und Öffentlichkeitsbeteiligung</a:t>
            </a:r>
          </a:p>
          <a:p>
            <a:pPr marL="285750" indent="-285750">
              <a:buFont typeface="Arial" panose="020B0604020202020204" pitchFamily="34" charset="0"/>
              <a:buChar char="•"/>
            </a:pPr>
            <a:r>
              <a:rPr lang="de-DE" sz="1800" dirty="0" smtClean="0"/>
              <a:t>….</a:t>
            </a:r>
            <a:endParaRPr lang="de-DE" sz="1800" dirty="0"/>
          </a:p>
        </p:txBody>
      </p:sp>
    </p:spTree>
    <p:extLst>
      <p:ext uri="{BB962C8B-B14F-4D97-AF65-F5344CB8AC3E}">
        <p14:creationId xmlns:p14="http://schemas.microsoft.com/office/powerpoint/2010/main" val="1011789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b="1" dirty="0" smtClean="0"/>
          </a:p>
          <a:p>
            <a:r>
              <a:rPr lang="de-DE" b="1" dirty="0" smtClean="0"/>
              <a:t>Verständnis </a:t>
            </a:r>
            <a:r>
              <a:rPr lang="de-DE" b="1" dirty="0"/>
              <a:t>des „</a:t>
            </a:r>
            <a:r>
              <a:rPr lang="de-DE" b="1" dirty="0" err="1"/>
              <a:t>Bauturbo</a:t>
            </a:r>
            <a:r>
              <a:rPr lang="de-DE" b="1" dirty="0"/>
              <a:t>“ </a:t>
            </a:r>
          </a:p>
        </p:txBody>
      </p:sp>
      <p:sp>
        <p:nvSpPr>
          <p:cNvPr id="8" name="Rechteck 7"/>
          <p:cNvSpPr/>
          <p:nvPr/>
        </p:nvSpPr>
        <p:spPr>
          <a:xfrm>
            <a:off x="547157" y="2653118"/>
            <a:ext cx="1262594" cy="1071157"/>
          </a:xfrm>
          <a:prstGeom prst="rect">
            <a:avLst/>
          </a:prstGeom>
          <a:noFill/>
          <a:ln w="28575">
            <a:solidFill>
              <a:srgbClr val="9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ysClr val="windowText" lastClr="000000"/>
                </a:solidFill>
                <a:latin typeface="Segoe UI" panose="020B0502040204020203" pitchFamily="34" charset="0"/>
                <a:cs typeface="Segoe UI" panose="020B0502040204020203" pitchFamily="34" charset="0"/>
              </a:rPr>
              <a:t>Antrag</a:t>
            </a:r>
            <a:endParaRPr lang="de-DE" sz="2000" dirty="0">
              <a:solidFill>
                <a:sysClr val="windowText" lastClr="000000"/>
              </a:solidFill>
              <a:latin typeface="Segoe UI" panose="020B0502040204020203" pitchFamily="34" charset="0"/>
              <a:cs typeface="Segoe UI" panose="020B0502040204020203" pitchFamily="34" charset="0"/>
            </a:endParaRPr>
          </a:p>
        </p:txBody>
      </p:sp>
      <p:sp>
        <p:nvSpPr>
          <p:cNvPr id="9" name="Rechteck 8"/>
          <p:cNvSpPr/>
          <p:nvPr/>
        </p:nvSpPr>
        <p:spPr>
          <a:xfrm>
            <a:off x="2204507" y="3905249"/>
            <a:ext cx="1595968" cy="1457324"/>
          </a:xfrm>
          <a:prstGeom prst="rect">
            <a:avLst/>
          </a:prstGeom>
          <a:noFill/>
          <a:ln w="28575">
            <a:solidFill>
              <a:srgbClr val="990012">
                <a:alpha val="3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ysClr val="windowText" lastClr="000000"/>
                </a:solidFill>
                <a:latin typeface="Segoe UI" panose="020B0502040204020203" pitchFamily="34" charset="0"/>
                <a:cs typeface="Segoe UI" panose="020B0502040204020203" pitchFamily="34" charset="0"/>
              </a:rPr>
              <a:t>Prüfung Zulässigkeit nach BauGB</a:t>
            </a:r>
            <a:endParaRPr lang="de-DE" sz="2000" dirty="0">
              <a:solidFill>
                <a:sysClr val="windowText" lastClr="000000"/>
              </a:solidFill>
              <a:latin typeface="Segoe UI" panose="020B0502040204020203" pitchFamily="34" charset="0"/>
              <a:cs typeface="Segoe UI" panose="020B0502040204020203" pitchFamily="34" charset="0"/>
            </a:endParaRPr>
          </a:p>
        </p:txBody>
      </p:sp>
      <p:sp>
        <p:nvSpPr>
          <p:cNvPr id="11" name="Rechteck 10"/>
          <p:cNvSpPr/>
          <p:nvPr/>
        </p:nvSpPr>
        <p:spPr>
          <a:xfrm>
            <a:off x="7176556" y="2653118"/>
            <a:ext cx="2110319" cy="1457325"/>
          </a:xfrm>
          <a:prstGeom prst="rect">
            <a:avLst/>
          </a:prstGeom>
          <a:noFill/>
          <a:ln w="28575">
            <a:solidFill>
              <a:srgbClr val="9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ysClr val="windowText" lastClr="000000"/>
                </a:solidFill>
                <a:latin typeface="Segoe UI" panose="020B0502040204020203" pitchFamily="34" charset="0"/>
                <a:cs typeface="Segoe UI" panose="020B0502040204020203" pitchFamily="34" charset="0"/>
              </a:rPr>
              <a:t>Prüfung LBO, BImSchG, BNatSchG, ROG etc.</a:t>
            </a:r>
            <a:endParaRPr lang="de-DE" sz="2000" dirty="0">
              <a:solidFill>
                <a:sysClr val="windowText" lastClr="000000"/>
              </a:solidFill>
              <a:latin typeface="Segoe UI" panose="020B0502040204020203" pitchFamily="34" charset="0"/>
              <a:cs typeface="Segoe UI" panose="020B0502040204020203" pitchFamily="34" charset="0"/>
            </a:endParaRPr>
          </a:p>
        </p:txBody>
      </p:sp>
      <p:sp>
        <p:nvSpPr>
          <p:cNvPr id="12" name="Rechteck 11"/>
          <p:cNvSpPr/>
          <p:nvPr/>
        </p:nvSpPr>
        <p:spPr>
          <a:xfrm>
            <a:off x="4528606" y="3905249"/>
            <a:ext cx="2110319" cy="1457325"/>
          </a:xfrm>
          <a:prstGeom prst="rect">
            <a:avLst/>
          </a:prstGeom>
          <a:noFill/>
          <a:ln w="28575">
            <a:solidFill>
              <a:srgbClr val="990012">
                <a:alpha val="3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ysClr val="windowText" lastClr="000000"/>
                </a:solidFill>
                <a:latin typeface="Segoe UI" panose="020B0502040204020203" pitchFamily="34" charset="0"/>
                <a:cs typeface="Segoe UI" panose="020B0502040204020203" pitchFamily="34" charset="0"/>
              </a:rPr>
              <a:t>Prüfung Vorschriften (</a:t>
            </a:r>
            <a:r>
              <a:rPr lang="de-DE" sz="2000" dirty="0" err="1" smtClean="0">
                <a:solidFill>
                  <a:sysClr val="windowText" lastClr="000000"/>
                </a:solidFill>
                <a:latin typeface="Segoe UI" panose="020B0502040204020203" pitchFamily="34" charset="0"/>
                <a:cs typeface="Segoe UI" panose="020B0502040204020203" pitchFamily="34" charset="0"/>
              </a:rPr>
              <a:t>BPlan</a:t>
            </a:r>
            <a:r>
              <a:rPr lang="de-DE" sz="2000" dirty="0" smtClean="0">
                <a:solidFill>
                  <a:sysClr val="windowText" lastClr="000000"/>
                </a:solidFill>
                <a:latin typeface="Segoe UI" panose="020B0502040204020203" pitchFamily="34" charset="0"/>
                <a:cs typeface="Segoe UI" panose="020B0502040204020203" pitchFamily="34" charset="0"/>
              </a:rPr>
              <a:t>, BauGB, </a:t>
            </a:r>
            <a:r>
              <a:rPr lang="de-DE" sz="2000" dirty="0" err="1" smtClean="0">
                <a:solidFill>
                  <a:sysClr val="windowText" lastClr="000000"/>
                </a:solidFill>
                <a:latin typeface="Segoe UI" panose="020B0502040204020203" pitchFamily="34" charset="0"/>
                <a:cs typeface="Segoe UI" panose="020B0502040204020203" pitchFamily="34" charset="0"/>
              </a:rPr>
              <a:t>BauNVO</a:t>
            </a:r>
            <a:r>
              <a:rPr lang="de-DE" sz="2000" dirty="0" smtClean="0">
                <a:solidFill>
                  <a:sysClr val="windowText" lastClr="000000"/>
                </a:solidFill>
                <a:latin typeface="Segoe UI" panose="020B0502040204020203" pitchFamily="34" charset="0"/>
                <a:cs typeface="Segoe UI" panose="020B0502040204020203" pitchFamily="34" charset="0"/>
              </a:rPr>
              <a:t> etc.)</a:t>
            </a:r>
            <a:endParaRPr lang="de-DE" sz="2000" dirty="0">
              <a:solidFill>
                <a:sysClr val="windowText" lastClr="000000"/>
              </a:solidFill>
              <a:latin typeface="Segoe UI" panose="020B0502040204020203" pitchFamily="34" charset="0"/>
              <a:cs typeface="Segoe UI" panose="020B0502040204020203" pitchFamily="34" charset="0"/>
            </a:endParaRPr>
          </a:p>
        </p:txBody>
      </p:sp>
      <p:sp>
        <p:nvSpPr>
          <p:cNvPr id="13" name="Rechteck 12"/>
          <p:cNvSpPr/>
          <p:nvPr/>
        </p:nvSpPr>
        <p:spPr>
          <a:xfrm>
            <a:off x="10131214" y="2653118"/>
            <a:ext cx="1262594" cy="1071157"/>
          </a:xfrm>
          <a:prstGeom prst="rect">
            <a:avLst/>
          </a:prstGeom>
          <a:noFill/>
          <a:ln w="28575">
            <a:solidFill>
              <a:srgbClr val="9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err="1" smtClean="0">
                <a:solidFill>
                  <a:sysClr val="windowText" lastClr="000000"/>
                </a:solidFill>
                <a:latin typeface="Segoe UI" panose="020B0502040204020203" pitchFamily="34" charset="0"/>
                <a:cs typeface="Segoe UI" panose="020B0502040204020203" pitchFamily="34" charset="0"/>
              </a:rPr>
              <a:t>Bauge-nehmig-ung</a:t>
            </a:r>
            <a:endParaRPr lang="de-DE" sz="2000" dirty="0">
              <a:solidFill>
                <a:sysClr val="windowText" lastClr="000000"/>
              </a:solidFill>
              <a:latin typeface="Segoe UI" panose="020B0502040204020203" pitchFamily="34" charset="0"/>
              <a:cs typeface="Segoe UI" panose="020B0502040204020203" pitchFamily="34" charset="0"/>
            </a:endParaRPr>
          </a:p>
        </p:txBody>
      </p:sp>
      <p:cxnSp>
        <p:nvCxnSpPr>
          <p:cNvPr id="16" name="Gerade Verbindung mit Pfeil 15"/>
          <p:cNvCxnSpPr>
            <a:stCxn id="8" idx="3"/>
          </p:cNvCxnSpPr>
          <p:nvPr/>
        </p:nvCxnSpPr>
        <p:spPr>
          <a:xfrm flipV="1">
            <a:off x="1809751" y="3188696"/>
            <a:ext cx="5238749" cy="1"/>
          </a:xfrm>
          <a:prstGeom prst="straightConnector1">
            <a:avLst/>
          </a:prstGeom>
          <a:ln w="38100">
            <a:solidFill>
              <a:srgbClr val="99001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V="1">
            <a:off x="9286875" y="3188696"/>
            <a:ext cx="757238" cy="1"/>
          </a:xfrm>
          <a:prstGeom prst="straightConnector1">
            <a:avLst/>
          </a:prstGeom>
          <a:ln w="38100">
            <a:solidFill>
              <a:srgbClr val="990012"/>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2121693" y="3539609"/>
            <a:ext cx="1538288" cy="369332"/>
          </a:xfrm>
          <a:prstGeom prst="rect">
            <a:avLst/>
          </a:prstGeom>
          <a:noFill/>
        </p:spPr>
        <p:txBody>
          <a:bodyPr wrap="square" rtlCol="0">
            <a:spAutoFit/>
          </a:bodyPr>
          <a:lstStyle/>
          <a:p>
            <a:r>
              <a:rPr lang="de-DE" i="1" dirty="0" smtClean="0">
                <a:latin typeface="Segoe UI" panose="020B0502040204020203" pitchFamily="34" charset="0"/>
                <a:cs typeface="Segoe UI" panose="020B0502040204020203" pitchFamily="34" charset="0"/>
              </a:rPr>
              <a:t>entfällt</a:t>
            </a:r>
            <a:endParaRPr lang="de-DE" i="1" dirty="0">
              <a:latin typeface="Segoe UI" panose="020B0502040204020203" pitchFamily="34" charset="0"/>
              <a:cs typeface="Segoe UI" panose="020B0502040204020203" pitchFamily="34" charset="0"/>
            </a:endParaRPr>
          </a:p>
        </p:txBody>
      </p:sp>
      <p:sp>
        <p:nvSpPr>
          <p:cNvPr id="22" name="Textfeld 21"/>
          <p:cNvSpPr txBox="1"/>
          <p:nvPr/>
        </p:nvSpPr>
        <p:spPr>
          <a:xfrm>
            <a:off x="4388112" y="3539609"/>
            <a:ext cx="1538288" cy="369332"/>
          </a:xfrm>
          <a:prstGeom prst="rect">
            <a:avLst/>
          </a:prstGeom>
          <a:noFill/>
        </p:spPr>
        <p:txBody>
          <a:bodyPr wrap="square" rtlCol="0">
            <a:spAutoFit/>
          </a:bodyPr>
          <a:lstStyle/>
          <a:p>
            <a:r>
              <a:rPr lang="de-DE" i="1" dirty="0" smtClean="0">
                <a:latin typeface="Segoe UI" panose="020B0502040204020203" pitchFamily="34" charset="0"/>
                <a:cs typeface="Segoe UI" panose="020B0502040204020203" pitchFamily="34" charset="0"/>
              </a:rPr>
              <a:t>entfällt</a:t>
            </a:r>
            <a:endParaRPr lang="de-DE"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69168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smtClean="0"/>
              <a:t>Beispiele in anderen Städten</a:t>
            </a:r>
            <a:endParaRPr lang="de-DE" sz="1800" dirty="0"/>
          </a:p>
        </p:txBody>
      </p:sp>
      <p:sp>
        <p:nvSpPr>
          <p:cNvPr id="3" name="Textplatzhalter 2"/>
          <p:cNvSpPr>
            <a:spLocks noGrp="1"/>
          </p:cNvSpPr>
          <p:nvPr>
            <p:ph type="body" sz="quarter" idx="14"/>
          </p:nvPr>
        </p:nvSpPr>
        <p:spPr>
          <a:xfrm>
            <a:off x="382955" y="1193877"/>
            <a:ext cx="11449536" cy="4896949"/>
          </a:xfrm>
        </p:spPr>
        <p:txBody>
          <a:bodyPr>
            <a:normAutofit/>
          </a:bodyPr>
          <a:lstStyle/>
          <a:p>
            <a:endParaRPr lang="de-DE" sz="1800" dirty="0"/>
          </a:p>
          <a:p>
            <a:endParaRPr lang="de-DE" sz="1800" dirty="0"/>
          </a:p>
        </p:txBody>
      </p:sp>
      <p:sp>
        <p:nvSpPr>
          <p:cNvPr id="8" name="Textplatzhalter 2"/>
          <p:cNvSpPr txBox="1">
            <a:spLocks/>
          </p:cNvSpPr>
          <p:nvPr/>
        </p:nvSpPr>
        <p:spPr>
          <a:xfrm>
            <a:off x="535355" y="1346277"/>
            <a:ext cx="11449536" cy="48969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b="1" dirty="0"/>
              <a:t>Empfehlungen des Deutschen Städtetages, dem Umsetzungslabor „</a:t>
            </a:r>
            <a:r>
              <a:rPr lang="de-DE" sz="1800" b="1" dirty="0" err="1"/>
              <a:t>Bauturbo</a:t>
            </a:r>
            <a:r>
              <a:rPr lang="de-DE" sz="1800" b="1" dirty="0"/>
              <a:t>“ und Hinweisen aus verschiedenen Seminare </a:t>
            </a:r>
            <a:r>
              <a:rPr lang="de-DE" sz="1800" b="1" dirty="0" smtClean="0"/>
              <a:t>:</a:t>
            </a:r>
          </a:p>
          <a:p>
            <a:endParaRPr lang="de-DE" sz="1800" dirty="0" smtClean="0"/>
          </a:p>
          <a:p>
            <a:pPr marL="285750" indent="-285750">
              <a:buFont typeface="Arial" panose="020B0604020202020204" pitchFamily="34" charset="0"/>
              <a:buChar char="•"/>
            </a:pPr>
            <a:r>
              <a:rPr lang="de-DE" sz="1800" dirty="0" smtClean="0"/>
              <a:t>Kommunen sollen sich mit dem </a:t>
            </a:r>
            <a:r>
              <a:rPr lang="de-DE" sz="1800" dirty="0" err="1" smtClean="0"/>
              <a:t>Bauturbo</a:t>
            </a:r>
            <a:r>
              <a:rPr lang="de-DE" sz="1800" dirty="0" smtClean="0"/>
              <a:t> auseinandersetzen</a:t>
            </a:r>
          </a:p>
          <a:p>
            <a:pPr marL="742950" lvl="1" indent="-285750">
              <a:buFont typeface="Arial" panose="020B0604020202020204" pitchFamily="34" charset="0"/>
              <a:buChar char="•"/>
            </a:pPr>
            <a:r>
              <a:rPr lang="de-DE" sz="1800" dirty="0" smtClean="0"/>
              <a:t>Zustimmung = Wahrung Planungshoheit </a:t>
            </a:r>
          </a:p>
          <a:p>
            <a:endParaRPr lang="de-DE" sz="1800" b="1" dirty="0" smtClean="0"/>
          </a:p>
          <a:p>
            <a:pPr marL="285750" indent="-285750">
              <a:buFont typeface="Arial" panose="020B0604020202020204" pitchFamily="34" charset="0"/>
              <a:buChar char="•"/>
            </a:pPr>
            <a:r>
              <a:rPr lang="de-DE" sz="1800" dirty="0" smtClean="0"/>
              <a:t>Erarbeiten von Handlungsleitsätzen:</a:t>
            </a:r>
          </a:p>
          <a:p>
            <a:pPr marL="742950" lvl="1" indent="-285750">
              <a:buFont typeface="Arial" panose="020B0604020202020204" pitchFamily="34" charset="0"/>
              <a:buChar char="•"/>
            </a:pPr>
            <a:r>
              <a:rPr lang="de-DE" sz="1800" dirty="0" smtClean="0"/>
              <a:t>Inhaltliche Kriterien und/oder räumliche Kriterien </a:t>
            </a:r>
            <a:endParaRPr lang="de-DE" sz="1800" dirty="0"/>
          </a:p>
        </p:txBody>
      </p:sp>
    </p:spTree>
    <p:extLst>
      <p:ext uri="{BB962C8B-B14F-4D97-AF65-F5344CB8AC3E}">
        <p14:creationId xmlns:p14="http://schemas.microsoft.com/office/powerpoint/2010/main" val="1384940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smtClean="0"/>
              <a:t>Beispiele in anderen Städten</a:t>
            </a:r>
            <a:endParaRPr lang="de-DE" sz="1800" dirty="0"/>
          </a:p>
        </p:txBody>
      </p:sp>
      <p:sp>
        <p:nvSpPr>
          <p:cNvPr id="3" name="Textplatzhalter 2"/>
          <p:cNvSpPr>
            <a:spLocks noGrp="1"/>
          </p:cNvSpPr>
          <p:nvPr>
            <p:ph type="body" sz="quarter" idx="14"/>
          </p:nvPr>
        </p:nvSpPr>
        <p:spPr>
          <a:xfrm>
            <a:off x="382955" y="1193877"/>
            <a:ext cx="11449536" cy="4896949"/>
          </a:xfrm>
        </p:spPr>
        <p:txBody>
          <a:bodyPr>
            <a:normAutofit/>
          </a:bodyPr>
          <a:lstStyle/>
          <a:p>
            <a:endParaRPr lang="de-DE" sz="1800" dirty="0"/>
          </a:p>
          <a:p>
            <a:endParaRPr lang="de-DE" sz="1800" dirty="0"/>
          </a:p>
        </p:txBody>
      </p:sp>
      <p:graphicFrame>
        <p:nvGraphicFramePr>
          <p:cNvPr id="2" name="Tabelle 1"/>
          <p:cNvGraphicFramePr>
            <a:graphicFrameLocks noGrp="1"/>
          </p:cNvGraphicFramePr>
          <p:nvPr>
            <p:extLst>
              <p:ext uri="{D42A27DB-BD31-4B8C-83A1-F6EECF244321}">
                <p14:modId xmlns:p14="http://schemas.microsoft.com/office/powerpoint/2010/main" val="933074719"/>
              </p:ext>
            </p:extLst>
          </p:nvPr>
        </p:nvGraphicFramePr>
        <p:xfrm>
          <a:off x="430505" y="1109433"/>
          <a:ext cx="11330990" cy="4914785"/>
        </p:xfrm>
        <a:graphic>
          <a:graphicData uri="http://schemas.openxmlformats.org/drawingml/2006/table">
            <a:tbl>
              <a:tblPr firstRow="1" bandRow="1">
                <a:tableStyleId>{D7AC3CCA-C797-4891-BE02-D94E43425B78}</a:tableStyleId>
              </a:tblPr>
              <a:tblGrid>
                <a:gridCol w="1762114">
                  <a:extLst>
                    <a:ext uri="{9D8B030D-6E8A-4147-A177-3AD203B41FA5}">
                      <a16:colId xmlns:a16="http://schemas.microsoft.com/office/drawing/2014/main" val="2426635476"/>
                    </a:ext>
                  </a:extLst>
                </a:gridCol>
                <a:gridCol w="5322813">
                  <a:extLst>
                    <a:ext uri="{9D8B030D-6E8A-4147-A177-3AD203B41FA5}">
                      <a16:colId xmlns:a16="http://schemas.microsoft.com/office/drawing/2014/main" val="1409520296"/>
                    </a:ext>
                  </a:extLst>
                </a:gridCol>
                <a:gridCol w="4246063">
                  <a:extLst>
                    <a:ext uri="{9D8B030D-6E8A-4147-A177-3AD203B41FA5}">
                      <a16:colId xmlns:a16="http://schemas.microsoft.com/office/drawing/2014/main" val="4122630921"/>
                    </a:ext>
                  </a:extLst>
                </a:gridCol>
              </a:tblGrid>
              <a:tr h="771773">
                <a:tc>
                  <a:txBody>
                    <a:bodyPr/>
                    <a:lstStyle/>
                    <a:p>
                      <a:pPr algn="ctr"/>
                      <a:r>
                        <a:rPr lang="de-DE" sz="1600" dirty="0" smtClean="0"/>
                        <a:t>Kommune</a:t>
                      </a:r>
                      <a:r>
                        <a:rPr lang="de-DE" sz="1600" baseline="0" dirty="0" smtClean="0"/>
                        <a:t> </a:t>
                      </a:r>
                      <a:endParaRPr lang="de-DE" sz="1600" dirty="0"/>
                    </a:p>
                  </a:txBody>
                  <a:tcPr marL="80524" marR="80524" marT="40262" marB="40262" anchor="ctr">
                    <a:solidFill>
                      <a:schemeClr val="bg2">
                        <a:lumMod val="90000"/>
                      </a:schemeClr>
                    </a:solidFill>
                  </a:tcPr>
                </a:tc>
                <a:tc>
                  <a:txBody>
                    <a:bodyPr/>
                    <a:lstStyle/>
                    <a:p>
                      <a:pPr algn="ctr"/>
                      <a:r>
                        <a:rPr lang="de-DE" sz="1600" dirty="0" smtClean="0"/>
                        <a:t>Zuständigkeit zur Zustimmung der Gemeinde </a:t>
                      </a:r>
                      <a:endParaRPr lang="de-DE" sz="1600" dirty="0"/>
                    </a:p>
                  </a:txBody>
                  <a:tcPr marL="80524" marR="80524" marT="40262" marB="40262" anchor="ctr">
                    <a:solidFill>
                      <a:schemeClr val="bg2">
                        <a:lumMod val="90000"/>
                      </a:schemeClr>
                    </a:solidFill>
                  </a:tcPr>
                </a:tc>
                <a:tc>
                  <a:txBody>
                    <a:bodyPr/>
                    <a:lstStyle/>
                    <a:p>
                      <a:pPr algn="ctr">
                        <a:lnSpc>
                          <a:spcPct val="150000"/>
                        </a:lnSpc>
                      </a:pPr>
                      <a:r>
                        <a:rPr lang="de-DE" sz="1600" dirty="0" smtClean="0"/>
                        <a:t>inhaltliche/räumliche Kriterien</a:t>
                      </a:r>
                      <a:endParaRPr lang="de-DE" sz="1600" dirty="0"/>
                    </a:p>
                  </a:txBody>
                  <a:tcPr marL="80524" marR="80524" marT="40262" marB="40262" anchor="ctr">
                    <a:solidFill>
                      <a:schemeClr val="bg2">
                        <a:lumMod val="90000"/>
                      </a:schemeClr>
                    </a:solidFill>
                  </a:tcPr>
                </a:tc>
                <a:extLst>
                  <a:ext uri="{0D108BD9-81ED-4DB2-BD59-A6C34878D82A}">
                    <a16:rowId xmlns:a16="http://schemas.microsoft.com/office/drawing/2014/main" val="1001272168"/>
                  </a:ext>
                </a:extLst>
              </a:tr>
              <a:tr h="1294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b="1" dirty="0" smtClean="0"/>
                        <a:t>Freiburg</a:t>
                      </a:r>
                      <a:r>
                        <a:rPr lang="de-DE" sz="1600" b="1" baseline="0" dirty="0" smtClean="0"/>
                        <a:t> i.Br.</a:t>
                      </a:r>
                      <a:endParaRPr lang="de-DE" sz="1600" b="1" dirty="0" smtClean="0"/>
                    </a:p>
                    <a:p>
                      <a:pPr algn="ctr"/>
                      <a:endParaRPr lang="de-DE" sz="1600" dirty="0"/>
                    </a:p>
                  </a:txBody>
                  <a:tcPr marL="80524" marR="80524" marT="40262" marB="40262" anchor="ctr">
                    <a:solidFill>
                      <a:schemeClr val="bg2">
                        <a:lumMod val="90000"/>
                      </a:schemeClr>
                    </a:solidFill>
                  </a:tcPr>
                </a:tc>
                <a:tc>
                  <a:txBody>
                    <a:bodyPr/>
                    <a:lstStyle/>
                    <a:p>
                      <a:pPr marL="285750" indent="-285750" algn="ctr">
                        <a:buFont typeface="Arial" panose="020B0604020202020204" pitchFamily="34" charset="0"/>
                        <a:buChar char="•"/>
                      </a:pPr>
                      <a:r>
                        <a:rPr lang="de-DE" sz="1600" kern="1200" dirty="0" smtClean="0">
                          <a:solidFill>
                            <a:schemeClr val="dk1"/>
                          </a:solidFill>
                          <a:effectLst/>
                          <a:latin typeface="+mn-lt"/>
                          <a:ea typeface="+mn-ea"/>
                          <a:cs typeface="+mn-cs"/>
                        </a:rPr>
                        <a:t>technischen Ausschuss für Anträge nach § 246e BauGB im Außenbereich übertragen</a:t>
                      </a:r>
                    </a:p>
                    <a:p>
                      <a:pPr marL="285750" indent="-285750" algn="ctr">
                        <a:buFont typeface="Arial" panose="020B0604020202020204" pitchFamily="34" charset="0"/>
                        <a:buChar char="•"/>
                      </a:pPr>
                      <a:r>
                        <a:rPr lang="de-DE" sz="1600" dirty="0" smtClean="0"/>
                        <a:t>Für alle anderen Fälle (in Verfahren nach § 31 Abs. 3, § 34 Abs. 3b sowie § 246e BauGB im Innenbereich) durch</a:t>
                      </a:r>
                      <a:r>
                        <a:rPr lang="de-DE" sz="1600" baseline="0" dirty="0" smtClean="0"/>
                        <a:t> Verwaltung</a:t>
                      </a:r>
                      <a:endParaRPr lang="de-DE" sz="1600" dirty="0"/>
                    </a:p>
                  </a:txBody>
                  <a:tcPr marL="80524" marR="80524" marT="40262" marB="40262" anchor="ctr">
                    <a:solidFill>
                      <a:schemeClr val="bg1">
                        <a:lumMod val="95000"/>
                      </a:schemeClr>
                    </a:solidFill>
                  </a:tcPr>
                </a:tc>
                <a:tc>
                  <a:txBody>
                    <a:bodyPr/>
                    <a:lstStyle/>
                    <a:p>
                      <a:pPr marL="285750" indent="-285750" algn="ctr">
                        <a:buFont typeface="Arial" panose="020B0604020202020204" pitchFamily="34" charset="0"/>
                        <a:buChar char="•"/>
                      </a:pPr>
                      <a:r>
                        <a:rPr lang="de-DE" sz="1600" dirty="0" smtClean="0"/>
                        <a:t>Anwendung</a:t>
                      </a:r>
                      <a:r>
                        <a:rPr lang="de-DE" sz="1600" baseline="0" dirty="0" smtClean="0"/>
                        <a:t> beschlossener bodenpolitischer Grundsätze</a:t>
                      </a:r>
                      <a:endParaRPr lang="de-DE" sz="1600" dirty="0"/>
                    </a:p>
                  </a:txBody>
                  <a:tcPr marL="80524" marR="80524" marT="40262" marB="40262" anchor="ctr">
                    <a:solidFill>
                      <a:schemeClr val="bg1">
                        <a:lumMod val="95000"/>
                      </a:schemeClr>
                    </a:solidFill>
                  </a:tcPr>
                </a:tc>
                <a:extLst>
                  <a:ext uri="{0D108BD9-81ED-4DB2-BD59-A6C34878D82A}">
                    <a16:rowId xmlns:a16="http://schemas.microsoft.com/office/drawing/2014/main" val="1711331675"/>
                  </a:ext>
                </a:extLst>
              </a:tr>
              <a:tr h="177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b="1" dirty="0" smtClean="0"/>
                        <a:t>Karlsruhe</a:t>
                      </a:r>
                    </a:p>
                  </a:txBody>
                  <a:tcPr marL="80524" marR="80524" marT="40262" marB="40262" anchor="ctr">
                    <a:solidFill>
                      <a:schemeClr val="bg2">
                        <a:lumMod val="90000"/>
                      </a:schemeClr>
                    </a:solidFill>
                  </a:tcPr>
                </a:tc>
                <a:tc>
                  <a:txBody>
                    <a:bodyPr/>
                    <a:lstStyle/>
                    <a:p>
                      <a:pPr marL="285750" indent="-285750" algn="ctr">
                        <a:buFont typeface="Arial" panose="020B0604020202020204" pitchFamily="34" charset="0"/>
                        <a:buChar char="•"/>
                      </a:pPr>
                      <a:r>
                        <a:rPr lang="de-DE" sz="1600" dirty="0" smtClean="0"/>
                        <a:t>Zustimmung vollständig auf Verwaltung übertragen, Berichtspflicht</a:t>
                      </a:r>
                    </a:p>
                    <a:p>
                      <a:pPr marL="285750" indent="-285750" algn="ctr">
                        <a:buFont typeface="Arial" panose="020B0604020202020204" pitchFamily="34" charset="0"/>
                        <a:buChar char="•"/>
                      </a:pPr>
                      <a:r>
                        <a:rPr lang="de-DE" sz="1600" dirty="0" smtClean="0"/>
                        <a:t>Beteiligung</a:t>
                      </a:r>
                      <a:r>
                        <a:rPr lang="de-DE" sz="1600" baseline="0" dirty="0" smtClean="0"/>
                        <a:t> Planungsausschuss bei besonderen Projekte  </a:t>
                      </a:r>
                      <a:endParaRPr lang="de-DE" sz="1600" dirty="0"/>
                    </a:p>
                  </a:txBody>
                  <a:tcPr marL="80524" marR="80524" marT="40262" marB="40262" anchor="ctr">
                    <a:solidFill>
                      <a:schemeClr val="bg1">
                        <a:lumMod val="95000"/>
                      </a:schemeClr>
                    </a:solidFill>
                  </a:tcPr>
                </a:tc>
                <a:tc>
                  <a:txBody>
                    <a:bodyPr/>
                    <a:lstStyle/>
                    <a:p>
                      <a:pPr algn="ctr"/>
                      <a:r>
                        <a:rPr lang="de-DE" sz="1600" dirty="0" smtClean="0"/>
                        <a:t>Vorläufige</a:t>
                      </a:r>
                      <a:r>
                        <a:rPr lang="de-DE" sz="1600" baseline="0" dirty="0" smtClean="0"/>
                        <a:t> Kriterien:</a:t>
                      </a:r>
                    </a:p>
                    <a:p>
                      <a:pPr marL="285750" indent="-285750" algn="ctr">
                        <a:buFont typeface="Arial" panose="020B0604020202020204" pitchFamily="34" charset="0"/>
                        <a:buChar char="•"/>
                      </a:pPr>
                      <a:r>
                        <a:rPr lang="de-DE" sz="1600" baseline="0" dirty="0" smtClean="0"/>
                        <a:t>Nicht im Außenbereich (nur besonders begründete Ausnahmen)</a:t>
                      </a:r>
                    </a:p>
                    <a:p>
                      <a:pPr marL="285750" indent="-285750" algn="ctr">
                        <a:buFont typeface="Arial" panose="020B0604020202020204" pitchFamily="34" charset="0"/>
                        <a:buChar char="•"/>
                      </a:pPr>
                      <a:r>
                        <a:rPr lang="de-DE" sz="1600" baseline="0" dirty="0" smtClean="0"/>
                        <a:t>Nicht in GE oder MI (außer keine negativen Auswirkungen)</a:t>
                      </a:r>
                    </a:p>
                    <a:p>
                      <a:pPr marL="285750" indent="-285750" algn="ctr">
                        <a:buFont typeface="Arial" panose="020B0604020202020204" pitchFamily="34" charset="0"/>
                        <a:buChar char="•"/>
                      </a:pPr>
                      <a:r>
                        <a:rPr lang="de-DE" sz="1600" baseline="0" dirty="0" smtClean="0"/>
                        <a:t>Verpflichtung klimagerechter Ausgleich + geförderter Mietwohnungsbau </a:t>
                      </a:r>
                      <a:endParaRPr lang="de-DE" sz="1600" dirty="0"/>
                    </a:p>
                  </a:txBody>
                  <a:tcPr marL="80524" marR="80524" marT="40262" marB="40262" anchor="ctr">
                    <a:solidFill>
                      <a:schemeClr val="bg1">
                        <a:lumMod val="95000"/>
                      </a:schemeClr>
                    </a:solidFill>
                  </a:tcPr>
                </a:tc>
                <a:extLst>
                  <a:ext uri="{0D108BD9-81ED-4DB2-BD59-A6C34878D82A}">
                    <a16:rowId xmlns:a16="http://schemas.microsoft.com/office/drawing/2014/main" val="4062805541"/>
                  </a:ext>
                </a:extLst>
              </a:tr>
              <a:tr h="1051425">
                <a:tc>
                  <a:txBody>
                    <a:bodyPr/>
                    <a:lstStyle/>
                    <a:p>
                      <a:pPr algn="ctr"/>
                      <a:r>
                        <a:rPr lang="de-DE" sz="1600" b="1" dirty="0" smtClean="0"/>
                        <a:t>Tübingen </a:t>
                      </a:r>
                      <a:endParaRPr lang="de-DE" sz="1600" b="1" dirty="0"/>
                    </a:p>
                  </a:txBody>
                  <a:tcPr marL="80524" marR="80524" marT="40262" marB="40262" anchor="ctr">
                    <a:solidFill>
                      <a:schemeClr val="bg2">
                        <a:lumMod val="90000"/>
                      </a:schemeClr>
                    </a:solidFill>
                  </a:tcPr>
                </a:tc>
                <a:tc>
                  <a:txBody>
                    <a:bodyPr/>
                    <a:lstStyle/>
                    <a:p>
                      <a:pPr marL="285750" indent="-285750" algn="ctr">
                        <a:buFont typeface="Arial" panose="020B0604020202020204" pitchFamily="34" charset="0"/>
                        <a:buChar char="•"/>
                      </a:pPr>
                      <a:r>
                        <a:rPr lang="de-DE" sz="1600" dirty="0" smtClean="0"/>
                        <a:t>Zustimmung für § 34 Abs. 3b und § 31 Abs. 3 (bis 400 m² BGF) bei Verwaltung </a:t>
                      </a:r>
                    </a:p>
                    <a:p>
                      <a:pPr marL="285750" indent="-285750" algn="ctr">
                        <a:buFont typeface="Arial" panose="020B0604020202020204" pitchFamily="34" charset="0"/>
                        <a:buChar char="•"/>
                      </a:pPr>
                      <a:r>
                        <a:rPr lang="de-DE" sz="1600" dirty="0" smtClean="0"/>
                        <a:t>Zustimmung § 246e BauGB bei Gemeinderat </a:t>
                      </a:r>
                      <a:endParaRPr lang="de-DE" sz="1600" dirty="0"/>
                    </a:p>
                  </a:txBody>
                  <a:tcPr marL="80524" marR="80524" marT="40262" marB="40262" anchor="ctr">
                    <a:solidFill>
                      <a:schemeClr val="bg1">
                        <a:lumMod val="95000"/>
                      </a:schemeClr>
                    </a:solidFill>
                  </a:tcPr>
                </a:tc>
                <a:tc>
                  <a:txBody>
                    <a:bodyPr/>
                    <a:lstStyle/>
                    <a:p>
                      <a:pPr marL="285750" indent="-285750" algn="ctr">
                        <a:buFont typeface="Arial" panose="020B0604020202020204" pitchFamily="34" charset="0"/>
                        <a:buChar char="•"/>
                      </a:pPr>
                      <a:r>
                        <a:rPr lang="de-DE" sz="1600" dirty="0" smtClean="0"/>
                        <a:t>Vorrangig in der Siedlungsfläche</a:t>
                      </a:r>
                    </a:p>
                    <a:p>
                      <a:pPr marL="285750" indent="-285750" algn="ctr">
                        <a:buFont typeface="Arial" panose="020B0604020202020204" pitchFamily="34" charset="0"/>
                        <a:buChar char="•"/>
                      </a:pPr>
                      <a:r>
                        <a:rPr lang="de-DE" sz="1600" dirty="0" smtClean="0"/>
                        <a:t>Wenn keine Konflikte hervorgerufen werden</a:t>
                      </a:r>
                    </a:p>
                    <a:p>
                      <a:pPr marL="285750" indent="-285750" algn="ctr">
                        <a:buFont typeface="Arial" panose="020B0604020202020204" pitchFamily="34" charset="0"/>
                        <a:buChar char="•"/>
                      </a:pPr>
                      <a:r>
                        <a:rPr lang="de-DE" sz="1600" dirty="0" smtClean="0"/>
                        <a:t>Eckpunkte für</a:t>
                      </a:r>
                      <a:r>
                        <a:rPr lang="de-DE" sz="1600" baseline="0" dirty="0" smtClean="0"/>
                        <a:t> städtebaulichen Vertrag</a:t>
                      </a:r>
                    </a:p>
                    <a:p>
                      <a:pPr marL="285750" indent="-285750" algn="ctr">
                        <a:buFont typeface="Arial" panose="020B0604020202020204" pitchFamily="34" charset="0"/>
                        <a:buChar char="•"/>
                      </a:pPr>
                      <a:r>
                        <a:rPr lang="de-DE" sz="1600" baseline="0" dirty="0" smtClean="0"/>
                        <a:t>Möglichkeit der Planungseinsicht</a:t>
                      </a:r>
                      <a:endParaRPr lang="de-DE" sz="1600" dirty="0"/>
                    </a:p>
                  </a:txBody>
                  <a:tcPr marL="80524" marR="80524" marT="40262" marB="40262" anchor="ctr">
                    <a:solidFill>
                      <a:schemeClr val="bg1">
                        <a:lumMod val="95000"/>
                      </a:schemeClr>
                    </a:solidFill>
                  </a:tcPr>
                </a:tc>
                <a:extLst>
                  <a:ext uri="{0D108BD9-81ED-4DB2-BD59-A6C34878D82A}">
                    <a16:rowId xmlns:a16="http://schemas.microsoft.com/office/drawing/2014/main" val="3724819628"/>
                  </a:ext>
                </a:extLst>
              </a:tr>
            </a:tbl>
          </a:graphicData>
        </a:graphic>
      </p:graphicFrame>
    </p:spTree>
    <p:extLst>
      <p:ext uri="{BB962C8B-B14F-4D97-AF65-F5344CB8AC3E}">
        <p14:creationId xmlns:p14="http://schemas.microsoft.com/office/powerpoint/2010/main" val="1381618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smtClean="0"/>
              <a:t>Historie </a:t>
            </a:r>
            <a:endParaRPr lang="de-DE" sz="1800" dirty="0"/>
          </a:p>
        </p:txBody>
      </p:sp>
      <p:sp>
        <p:nvSpPr>
          <p:cNvPr id="3" name="Textplatzhalter 2"/>
          <p:cNvSpPr>
            <a:spLocks noGrp="1"/>
          </p:cNvSpPr>
          <p:nvPr>
            <p:ph type="body" sz="quarter" idx="14"/>
          </p:nvPr>
        </p:nvSpPr>
        <p:spPr>
          <a:xfrm>
            <a:off x="382955" y="1193877"/>
            <a:ext cx="11449536" cy="4896949"/>
          </a:xfrm>
        </p:spPr>
        <p:txBody>
          <a:bodyPr>
            <a:normAutofit/>
          </a:bodyPr>
          <a:lstStyle/>
          <a:p>
            <a:endParaRPr lang="de-DE" sz="1800" b="1" dirty="0" smtClean="0"/>
          </a:p>
          <a:p>
            <a:r>
              <a:rPr lang="de-DE" sz="1800" b="1" dirty="0" smtClean="0"/>
              <a:t>Baulandmobilisierungsgesetz </a:t>
            </a:r>
            <a:r>
              <a:rPr lang="de-DE" sz="1800" b="1" dirty="0" smtClean="0">
                <a:sym typeface="Wingdings" panose="05000000000000000000" pitchFamily="2" charset="2"/>
              </a:rPr>
              <a:t>2021:</a:t>
            </a:r>
          </a:p>
          <a:p>
            <a:endParaRPr lang="de-DE" sz="1800" dirty="0">
              <a:sym typeface="Wingdings" panose="05000000000000000000" pitchFamily="2" charset="2"/>
            </a:endParaRPr>
          </a:p>
          <a:p>
            <a:r>
              <a:rPr lang="de-DE" sz="1800" dirty="0" smtClean="0">
                <a:sym typeface="Wingdings" panose="05000000000000000000" pitchFamily="2" charset="2"/>
              </a:rPr>
              <a:t>Befreiungsmöglichkeiten für Wohnzwecke im Einzelfall</a:t>
            </a:r>
          </a:p>
          <a:p>
            <a:r>
              <a:rPr lang="de-DE" sz="1800" dirty="0" smtClean="0">
                <a:sym typeface="Wingdings" panose="05000000000000000000" pitchFamily="2" charset="2"/>
              </a:rPr>
              <a:t>(</a:t>
            </a:r>
            <a:r>
              <a:rPr lang="de-DE" sz="1800" dirty="0">
                <a:sym typeface="Wingdings" panose="05000000000000000000" pitchFamily="2" charset="2"/>
              </a:rPr>
              <a:t>Siehe Vorlage </a:t>
            </a:r>
            <a:r>
              <a:rPr lang="de-DE" sz="1800" dirty="0" smtClean="0">
                <a:sym typeface="Wingdings" panose="05000000000000000000" pitchFamily="2" charset="2"/>
              </a:rPr>
              <a:t>176/2024)</a:t>
            </a:r>
          </a:p>
          <a:p>
            <a:endParaRPr lang="de-DE" sz="1800" dirty="0">
              <a:sym typeface="Wingdings" panose="05000000000000000000" pitchFamily="2" charset="2"/>
            </a:endParaRPr>
          </a:p>
          <a:p>
            <a:r>
              <a:rPr lang="de-DE" sz="1800" b="1" dirty="0" smtClean="0">
                <a:sym typeface="Wingdings" panose="05000000000000000000" pitchFamily="2" charset="2"/>
              </a:rPr>
              <a:t>„Wohnungsbauturbo“ 2025:</a:t>
            </a:r>
          </a:p>
          <a:p>
            <a:endParaRPr lang="de-DE" sz="1800" dirty="0">
              <a:sym typeface="Wingdings" panose="05000000000000000000" pitchFamily="2" charset="2"/>
            </a:endParaRPr>
          </a:p>
          <a:p>
            <a:r>
              <a:rPr lang="de-DE" sz="1800" dirty="0">
                <a:sym typeface="Wingdings" panose="05000000000000000000" pitchFamily="2" charset="2"/>
              </a:rPr>
              <a:t>Vereinfachte Zulassung von Wohnbauvorhaben</a:t>
            </a:r>
            <a:endParaRPr lang="de-DE" sz="1800" dirty="0"/>
          </a:p>
        </p:txBody>
      </p:sp>
      <p:sp>
        <p:nvSpPr>
          <p:cNvPr id="8" name="Rechteck 7"/>
          <p:cNvSpPr/>
          <p:nvPr/>
        </p:nvSpPr>
        <p:spPr>
          <a:xfrm>
            <a:off x="3069166" y="5308877"/>
            <a:ext cx="6077113" cy="461665"/>
          </a:xfrm>
          <a:prstGeom prst="rect">
            <a:avLst/>
          </a:prstGeom>
        </p:spPr>
        <p:txBody>
          <a:bodyPr wrap="none">
            <a:spAutoFit/>
          </a:bodyPr>
          <a:lstStyle/>
          <a:p>
            <a:r>
              <a:rPr lang="de-DE" sz="2400" b="1" dirty="0"/>
              <a:t>Ein Anspruch </a:t>
            </a:r>
            <a:r>
              <a:rPr lang="de-DE" sz="2400" b="1" dirty="0" smtClean="0"/>
              <a:t>auf den </a:t>
            </a:r>
            <a:r>
              <a:rPr lang="de-DE" sz="2400" b="1" dirty="0" err="1" smtClean="0"/>
              <a:t>Bauturbo</a:t>
            </a:r>
            <a:r>
              <a:rPr lang="de-DE" sz="2400" b="1" dirty="0" smtClean="0"/>
              <a:t> besteht </a:t>
            </a:r>
            <a:r>
              <a:rPr lang="de-DE" sz="2400" b="1" dirty="0"/>
              <a:t>nicht! </a:t>
            </a:r>
          </a:p>
        </p:txBody>
      </p:sp>
    </p:spTree>
    <p:extLst>
      <p:ext uri="{BB962C8B-B14F-4D97-AF65-F5344CB8AC3E}">
        <p14:creationId xmlns:p14="http://schemas.microsoft.com/office/powerpoint/2010/main" val="4175027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smtClean="0"/>
              <a:t>Beispiele in anderen Städten</a:t>
            </a:r>
            <a:endParaRPr lang="de-DE" sz="1800" dirty="0"/>
          </a:p>
        </p:txBody>
      </p:sp>
      <p:sp>
        <p:nvSpPr>
          <p:cNvPr id="8" name="Textplatzhalter 2"/>
          <p:cNvSpPr txBox="1">
            <a:spLocks/>
          </p:cNvSpPr>
          <p:nvPr/>
        </p:nvSpPr>
        <p:spPr>
          <a:xfrm>
            <a:off x="535355" y="1346277"/>
            <a:ext cx="11449536" cy="48969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de-DE" sz="2000" b="1" dirty="0" smtClean="0"/>
              <a:t>räumliche Kriterien anderer Städte</a:t>
            </a:r>
          </a:p>
          <a:p>
            <a:pPr marL="342900" indent="-342900">
              <a:buFont typeface="Arial" panose="020B0604020202020204" pitchFamily="34" charset="0"/>
              <a:buChar char="•"/>
            </a:pPr>
            <a:endParaRPr lang="de-DE" sz="2000" b="1" dirty="0"/>
          </a:p>
          <a:p>
            <a:pPr marL="742950" lvl="1" indent="-285750">
              <a:lnSpc>
                <a:spcPct val="100000"/>
              </a:lnSpc>
              <a:spcBef>
                <a:spcPts val="0"/>
              </a:spcBef>
              <a:buFontTx/>
              <a:buChar char="-"/>
            </a:pPr>
            <a:endParaRPr lang="de-DE" sz="1800" dirty="0" smtClean="0">
              <a:solidFill>
                <a:prstClr val="black"/>
              </a:solidFill>
              <a:latin typeface="Calibri" panose="020F0502020204030204"/>
              <a:cs typeface="+mn-cs"/>
            </a:endParaRPr>
          </a:p>
          <a:p>
            <a:pPr marL="742950" lvl="1" indent="-285750">
              <a:lnSpc>
                <a:spcPct val="100000"/>
              </a:lnSpc>
              <a:spcBef>
                <a:spcPts val="0"/>
              </a:spcBef>
              <a:buFontTx/>
              <a:buChar char="-"/>
            </a:pPr>
            <a:endParaRPr lang="de-DE" sz="1800" dirty="0">
              <a:solidFill>
                <a:prstClr val="black"/>
              </a:solidFill>
              <a:latin typeface="Calibri" panose="020F0502020204030204"/>
              <a:cs typeface="+mn-cs"/>
            </a:endParaRPr>
          </a:p>
          <a:p>
            <a:endParaRPr lang="de-DE" sz="2000" b="1" dirty="0"/>
          </a:p>
        </p:txBody>
      </p:sp>
      <p:graphicFrame>
        <p:nvGraphicFramePr>
          <p:cNvPr id="9" name="Tabelle 8"/>
          <p:cNvGraphicFramePr>
            <a:graphicFrameLocks noGrp="1"/>
          </p:cNvGraphicFramePr>
          <p:nvPr>
            <p:extLst>
              <p:ext uri="{D42A27DB-BD31-4B8C-83A1-F6EECF244321}">
                <p14:modId xmlns:p14="http://schemas.microsoft.com/office/powerpoint/2010/main" val="3577324184"/>
              </p:ext>
            </p:extLst>
          </p:nvPr>
        </p:nvGraphicFramePr>
        <p:xfrm>
          <a:off x="385231" y="2010685"/>
          <a:ext cx="11521220" cy="3876040"/>
        </p:xfrm>
        <a:graphic>
          <a:graphicData uri="http://schemas.openxmlformats.org/drawingml/2006/table">
            <a:tbl>
              <a:tblPr firstRow="1" bandRow="1">
                <a:tableStyleId>{D7AC3CCA-C797-4891-BE02-D94E43425B78}</a:tableStyleId>
              </a:tblPr>
              <a:tblGrid>
                <a:gridCol w="5760610">
                  <a:extLst>
                    <a:ext uri="{9D8B030D-6E8A-4147-A177-3AD203B41FA5}">
                      <a16:colId xmlns:a16="http://schemas.microsoft.com/office/drawing/2014/main" val="3351427831"/>
                    </a:ext>
                  </a:extLst>
                </a:gridCol>
                <a:gridCol w="5760610">
                  <a:extLst>
                    <a:ext uri="{9D8B030D-6E8A-4147-A177-3AD203B41FA5}">
                      <a16:colId xmlns:a16="http://schemas.microsoft.com/office/drawing/2014/main" val="1847641420"/>
                    </a:ext>
                  </a:extLst>
                </a:gridCol>
              </a:tblGrid>
              <a:tr h="370840">
                <a:tc>
                  <a:txBody>
                    <a:bodyPr/>
                    <a:lstStyle/>
                    <a:p>
                      <a:pPr algn="ctr"/>
                      <a:r>
                        <a:rPr lang="de-DE" sz="1800" dirty="0" smtClean="0"/>
                        <a:t>Ziel </a:t>
                      </a:r>
                      <a:endParaRPr lang="de-DE" sz="1800" dirty="0"/>
                    </a:p>
                  </a:txBody>
                  <a:tcPr>
                    <a:solidFill>
                      <a:schemeClr val="bg2">
                        <a:lumMod val="75000"/>
                      </a:schemeClr>
                    </a:solidFill>
                  </a:tcPr>
                </a:tc>
                <a:tc>
                  <a:txBody>
                    <a:bodyPr/>
                    <a:lstStyle/>
                    <a:p>
                      <a:pPr algn="ctr"/>
                      <a:r>
                        <a:rPr lang="de-DE" sz="1800" dirty="0" smtClean="0"/>
                        <a:t>Maßnahme </a:t>
                      </a:r>
                      <a:endParaRPr lang="de-DE" sz="1800" dirty="0"/>
                    </a:p>
                  </a:txBody>
                  <a:tcPr>
                    <a:solidFill>
                      <a:schemeClr val="bg2">
                        <a:lumMod val="75000"/>
                      </a:schemeClr>
                    </a:solidFill>
                  </a:tcPr>
                </a:tc>
                <a:extLst>
                  <a:ext uri="{0D108BD9-81ED-4DB2-BD59-A6C34878D82A}">
                    <a16:rowId xmlns:a16="http://schemas.microsoft.com/office/drawing/2014/main" val="974014824"/>
                  </a:ext>
                </a:extLst>
              </a:tr>
              <a:tr h="370840">
                <a:tc>
                  <a:txBody>
                    <a:bodyPr/>
                    <a:lstStyle/>
                    <a:p>
                      <a:r>
                        <a:rPr lang="de-DE" sz="1800" dirty="0" smtClean="0"/>
                        <a:t>Vermeidung aufwendiger Planverfahren</a:t>
                      </a:r>
                      <a:endParaRPr lang="de-DE" sz="1800"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smtClean="0">
                          <a:solidFill>
                            <a:prstClr val="black"/>
                          </a:solidFill>
                          <a:latin typeface="+mn-lt"/>
                        </a:rPr>
                        <a:t>Anwendung in allen Gebieten</a:t>
                      </a:r>
                      <a:r>
                        <a:rPr lang="de-DE" sz="1800" baseline="0" dirty="0" smtClean="0">
                          <a:solidFill>
                            <a:prstClr val="black"/>
                          </a:solidFill>
                          <a:latin typeface="+mn-lt"/>
                        </a:rPr>
                        <a:t> inkl. Außenbereich</a:t>
                      </a:r>
                      <a:endParaRPr lang="de-DE" sz="1800" dirty="0" smtClean="0">
                        <a:solidFill>
                          <a:prstClr val="black"/>
                        </a:solidFill>
                        <a:latin typeface="+mn-lt"/>
                      </a:endParaRPr>
                    </a:p>
                  </a:txBody>
                  <a:tcPr>
                    <a:solidFill>
                      <a:schemeClr val="bg1">
                        <a:lumMod val="85000"/>
                      </a:schemeClr>
                    </a:solidFill>
                  </a:tcPr>
                </a:tc>
                <a:extLst>
                  <a:ext uri="{0D108BD9-81ED-4DB2-BD59-A6C34878D82A}">
                    <a16:rowId xmlns:a16="http://schemas.microsoft.com/office/drawing/2014/main" val="1783202590"/>
                  </a:ext>
                </a:extLst>
              </a:tr>
              <a:tr h="370840">
                <a:tc>
                  <a:txBody>
                    <a:bodyPr/>
                    <a:lstStyle/>
                    <a:p>
                      <a:r>
                        <a:rPr lang="de-DE" sz="1800" dirty="0" smtClean="0">
                          <a:solidFill>
                            <a:prstClr val="black"/>
                          </a:solidFill>
                          <a:latin typeface="+mn-lt"/>
                        </a:rPr>
                        <a:t>Sicherung Minimierung Flächenverbrauch</a:t>
                      </a:r>
                      <a:endParaRPr lang="de-DE" sz="1800" dirty="0"/>
                    </a:p>
                  </a:txBody>
                  <a:tcPr>
                    <a:solidFill>
                      <a:schemeClr val="bg1">
                        <a:lumMod val="85000"/>
                      </a:schemeClr>
                    </a:solidFill>
                  </a:tcPr>
                </a:tc>
                <a:tc>
                  <a:txBody>
                    <a:bodyPr/>
                    <a:lstStyle/>
                    <a:p>
                      <a:r>
                        <a:rPr lang="de-DE" sz="1800" dirty="0" smtClean="0">
                          <a:solidFill>
                            <a:prstClr val="black"/>
                          </a:solidFill>
                          <a:latin typeface="+mn-lt"/>
                        </a:rPr>
                        <a:t>Anwendung nicht im Außenbereich</a:t>
                      </a:r>
                    </a:p>
                  </a:txBody>
                  <a:tcPr>
                    <a:solidFill>
                      <a:schemeClr val="bg1">
                        <a:lumMod val="85000"/>
                      </a:schemeClr>
                    </a:solidFill>
                  </a:tcPr>
                </a:tc>
                <a:extLst>
                  <a:ext uri="{0D108BD9-81ED-4DB2-BD59-A6C34878D82A}">
                    <a16:rowId xmlns:a16="http://schemas.microsoft.com/office/drawing/2014/main" val="515931055"/>
                  </a:ext>
                </a:extLst>
              </a:tr>
              <a:tr h="370840">
                <a:tc>
                  <a:txBody>
                    <a:bodyPr/>
                    <a:lstStyle/>
                    <a:p>
                      <a:r>
                        <a:rPr lang="de-DE" sz="1800" dirty="0" smtClean="0">
                          <a:solidFill>
                            <a:prstClr val="black"/>
                          </a:solidFill>
                          <a:latin typeface="+mn-lt"/>
                        </a:rPr>
                        <a:t>Vermeidung Konflikte</a:t>
                      </a:r>
                      <a:endParaRPr lang="de-DE" sz="1800" dirty="0"/>
                    </a:p>
                  </a:txBody>
                  <a:tcPr>
                    <a:solidFill>
                      <a:schemeClr val="bg1">
                        <a:lumMod val="85000"/>
                      </a:schemeClr>
                    </a:solidFill>
                  </a:tcPr>
                </a:tc>
                <a:tc>
                  <a:txBody>
                    <a:bodyPr/>
                    <a:lstStyle/>
                    <a:p>
                      <a:r>
                        <a:rPr lang="de-DE" sz="1800" dirty="0" smtClean="0">
                          <a:solidFill>
                            <a:prstClr val="black"/>
                          </a:solidFill>
                          <a:latin typeface="+mn-lt"/>
                        </a:rPr>
                        <a:t>Anwendung nur in Baugebieten, in denen Wohnen zulässig ist (WR, WA, MI, MU, MK…)</a:t>
                      </a:r>
                    </a:p>
                  </a:txBody>
                  <a:tcPr>
                    <a:solidFill>
                      <a:schemeClr val="bg1">
                        <a:lumMod val="85000"/>
                      </a:schemeClr>
                    </a:solidFill>
                  </a:tcPr>
                </a:tc>
                <a:extLst>
                  <a:ext uri="{0D108BD9-81ED-4DB2-BD59-A6C34878D82A}">
                    <a16:rowId xmlns:a16="http://schemas.microsoft.com/office/drawing/2014/main" val="2856683068"/>
                  </a:ext>
                </a:extLst>
              </a:tr>
              <a:tr h="370840">
                <a:tc>
                  <a:txBody>
                    <a:bodyPr/>
                    <a:lstStyle/>
                    <a:p>
                      <a:r>
                        <a:rPr lang="de-DE" sz="1800" dirty="0" smtClean="0"/>
                        <a:t>Sicherung </a:t>
                      </a:r>
                      <a:r>
                        <a:rPr lang="de-DE" sz="1800" baseline="0" dirty="0" smtClean="0"/>
                        <a:t>Ortsbild</a:t>
                      </a:r>
                      <a:endParaRPr lang="de-DE" sz="1800"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smtClean="0">
                          <a:solidFill>
                            <a:prstClr val="black"/>
                          </a:solidFill>
                          <a:latin typeface="+mn-lt"/>
                        </a:rPr>
                        <a:t>Anwendung nicht in städtebaulich sensiblen Bereichen</a:t>
                      </a:r>
                    </a:p>
                  </a:txBody>
                  <a:tcPr>
                    <a:solidFill>
                      <a:schemeClr val="bg1">
                        <a:lumMod val="85000"/>
                      </a:schemeClr>
                    </a:solidFill>
                  </a:tcPr>
                </a:tc>
                <a:extLst>
                  <a:ext uri="{0D108BD9-81ED-4DB2-BD59-A6C34878D82A}">
                    <a16:rowId xmlns:a16="http://schemas.microsoft.com/office/drawing/2014/main" val="1504912880"/>
                  </a:ext>
                </a:extLst>
              </a:tr>
              <a:tr h="370840">
                <a:tc>
                  <a:txBody>
                    <a:bodyPr/>
                    <a:lstStyle/>
                    <a:p>
                      <a:r>
                        <a:rPr lang="de-DE" sz="1800" dirty="0" smtClean="0">
                          <a:solidFill>
                            <a:prstClr val="black"/>
                          </a:solidFill>
                          <a:latin typeface="+mn-lt"/>
                        </a:rPr>
                        <a:t>Vermeidung Konflikt</a:t>
                      </a:r>
                      <a:endParaRPr lang="de-DE" sz="1800" dirty="0"/>
                    </a:p>
                  </a:txBody>
                  <a:tcPr>
                    <a:solidFill>
                      <a:schemeClr val="bg1">
                        <a:lumMod val="85000"/>
                      </a:schemeClr>
                    </a:solidFill>
                  </a:tcPr>
                </a:tc>
                <a:tc>
                  <a:txBody>
                    <a:bodyPr/>
                    <a:lstStyle/>
                    <a:p>
                      <a:r>
                        <a:rPr lang="de-DE" sz="1800" dirty="0" smtClean="0">
                          <a:solidFill>
                            <a:prstClr val="black"/>
                          </a:solidFill>
                          <a:latin typeface="+mn-lt"/>
                        </a:rPr>
                        <a:t>Anwendung nur bei klaren Eigentumsverhältnissen</a:t>
                      </a:r>
                    </a:p>
                  </a:txBody>
                  <a:tcPr>
                    <a:solidFill>
                      <a:schemeClr val="bg1">
                        <a:lumMod val="85000"/>
                      </a:schemeClr>
                    </a:solidFill>
                  </a:tcPr>
                </a:tc>
                <a:extLst>
                  <a:ext uri="{0D108BD9-81ED-4DB2-BD59-A6C34878D82A}">
                    <a16:rowId xmlns:a16="http://schemas.microsoft.com/office/drawing/2014/main" val="4236641968"/>
                  </a:ext>
                </a:extLst>
              </a:tr>
              <a:tr h="370840">
                <a:tc>
                  <a:txBody>
                    <a:bodyPr/>
                    <a:lstStyle/>
                    <a:p>
                      <a:r>
                        <a:rPr lang="de-DE" sz="1800" dirty="0" smtClean="0">
                          <a:solidFill>
                            <a:prstClr val="black"/>
                          </a:solidFill>
                          <a:latin typeface="+mn-lt"/>
                        </a:rPr>
                        <a:t>Vermeidung</a:t>
                      </a:r>
                      <a:r>
                        <a:rPr lang="de-DE" sz="1800" baseline="0" dirty="0" smtClean="0">
                          <a:solidFill>
                            <a:prstClr val="black"/>
                          </a:solidFill>
                          <a:latin typeface="+mn-lt"/>
                        </a:rPr>
                        <a:t> Parkraumkonflikte</a:t>
                      </a:r>
                      <a:endParaRPr lang="de-DE" sz="1800" dirty="0"/>
                    </a:p>
                  </a:txBody>
                  <a:tcPr>
                    <a:solidFill>
                      <a:schemeClr val="bg1">
                        <a:lumMod val="8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800" dirty="0" smtClean="0">
                          <a:solidFill>
                            <a:prstClr val="black"/>
                          </a:solidFill>
                          <a:latin typeface="+mn-lt"/>
                        </a:rPr>
                        <a:t>Anwendung nur in der Nähe von schienengebundenen ÖPNV</a:t>
                      </a:r>
                    </a:p>
                  </a:txBody>
                  <a:tcPr>
                    <a:solidFill>
                      <a:schemeClr val="bg1">
                        <a:lumMod val="85000"/>
                      </a:schemeClr>
                    </a:solidFill>
                  </a:tcPr>
                </a:tc>
                <a:extLst>
                  <a:ext uri="{0D108BD9-81ED-4DB2-BD59-A6C34878D82A}">
                    <a16:rowId xmlns:a16="http://schemas.microsoft.com/office/drawing/2014/main" val="1462333784"/>
                  </a:ext>
                </a:extLst>
              </a:tr>
              <a:tr h="370840">
                <a:tc>
                  <a:txBody>
                    <a:bodyPr/>
                    <a:lstStyle/>
                    <a:p>
                      <a:r>
                        <a:rPr lang="de-DE" sz="1800" dirty="0" smtClean="0">
                          <a:solidFill>
                            <a:prstClr val="black"/>
                          </a:solidFill>
                          <a:latin typeface="+mn-lt"/>
                        </a:rPr>
                        <a:t>Sicherung Umsetzung und Spekulationsvermeidung </a:t>
                      </a:r>
                      <a:endParaRPr lang="de-DE" sz="1800" dirty="0"/>
                    </a:p>
                  </a:txBody>
                  <a:tcPr>
                    <a:solidFill>
                      <a:schemeClr val="bg1">
                        <a:lumMod val="85000"/>
                      </a:schemeClr>
                    </a:solidFill>
                  </a:tcPr>
                </a:tc>
                <a:tc>
                  <a:txBody>
                    <a:bodyPr/>
                    <a:lstStyle/>
                    <a:p>
                      <a:r>
                        <a:rPr lang="de-DE" sz="1800" dirty="0" smtClean="0">
                          <a:solidFill>
                            <a:prstClr val="black"/>
                          </a:solidFill>
                          <a:latin typeface="+mn-lt"/>
                        </a:rPr>
                        <a:t>Bauverpflichtung</a:t>
                      </a:r>
                      <a:endParaRPr lang="de-DE" sz="1800" dirty="0"/>
                    </a:p>
                  </a:txBody>
                  <a:tcPr>
                    <a:solidFill>
                      <a:schemeClr val="bg1">
                        <a:lumMod val="85000"/>
                      </a:schemeClr>
                    </a:solidFill>
                  </a:tcPr>
                </a:tc>
                <a:extLst>
                  <a:ext uri="{0D108BD9-81ED-4DB2-BD59-A6C34878D82A}">
                    <a16:rowId xmlns:a16="http://schemas.microsoft.com/office/drawing/2014/main" val="1640319852"/>
                  </a:ext>
                </a:extLst>
              </a:tr>
              <a:tr h="370840">
                <a:tc>
                  <a:txBody>
                    <a:bodyPr/>
                    <a:lstStyle/>
                    <a:p>
                      <a:r>
                        <a:rPr lang="de-DE" sz="1800" dirty="0" smtClean="0"/>
                        <a:t>Vermeidung Zusatzkosten/geordnete</a:t>
                      </a:r>
                      <a:r>
                        <a:rPr lang="de-DE" sz="1800" baseline="0" dirty="0" smtClean="0"/>
                        <a:t> Umsetzung</a:t>
                      </a:r>
                      <a:endParaRPr lang="de-DE" sz="1800" dirty="0"/>
                    </a:p>
                  </a:txBody>
                  <a:tcPr>
                    <a:solidFill>
                      <a:schemeClr val="bg1">
                        <a:lumMod val="85000"/>
                      </a:schemeClr>
                    </a:solidFill>
                  </a:tcPr>
                </a:tc>
                <a:tc>
                  <a:txBody>
                    <a:bodyPr/>
                    <a:lstStyle/>
                    <a:p>
                      <a:r>
                        <a:rPr lang="de-DE" sz="1800" dirty="0" smtClean="0"/>
                        <a:t>Grundstück</a:t>
                      </a:r>
                      <a:r>
                        <a:rPr lang="de-DE" sz="1800" baseline="0" dirty="0" smtClean="0"/>
                        <a:t> muss bereits erschlossen sein</a:t>
                      </a:r>
                      <a:endParaRPr lang="de-DE" sz="1800" dirty="0"/>
                    </a:p>
                  </a:txBody>
                  <a:tcPr>
                    <a:solidFill>
                      <a:schemeClr val="bg1">
                        <a:lumMod val="85000"/>
                      </a:schemeClr>
                    </a:solidFill>
                  </a:tcPr>
                </a:tc>
                <a:extLst>
                  <a:ext uri="{0D108BD9-81ED-4DB2-BD59-A6C34878D82A}">
                    <a16:rowId xmlns:a16="http://schemas.microsoft.com/office/drawing/2014/main" val="242189383"/>
                  </a:ext>
                </a:extLst>
              </a:tr>
            </a:tbl>
          </a:graphicData>
        </a:graphic>
      </p:graphicFrame>
    </p:spTree>
    <p:extLst>
      <p:ext uri="{BB962C8B-B14F-4D97-AF65-F5344CB8AC3E}">
        <p14:creationId xmlns:p14="http://schemas.microsoft.com/office/powerpoint/2010/main" val="1076191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smtClean="0"/>
              <a:t>Beispiele in anderen Städten</a:t>
            </a:r>
            <a:endParaRPr lang="de-DE" sz="1800" dirty="0"/>
          </a:p>
        </p:txBody>
      </p:sp>
      <p:sp>
        <p:nvSpPr>
          <p:cNvPr id="8" name="Textplatzhalter 2"/>
          <p:cNvSpPr txBox="1">
            <a:spLocks/>
          </p:cNvSpPr>
          <p:nvPr/>
        </p:nvSpPr>
        <p:spPr>
          <a:xfrm>
            <a:off x="535355" y="1346277"/>
            <a:ext cx="11449536" cy="48969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de-DE" sz="2000" b="1" dirty="0" smtClean="0"/>
              <a:t>inhaltliche Kriterien anderer Städte</a:t>
            </a:r>
          </a:p>
          <a:p>
            <a:pPr marL="342900" indent="-342900">
              <a:buFont typeface="Arial" panose="020B0604020202020204" pitchFamily="34" charset="0"/>
              <a:buChar char="•"/>
            </a:pPr>
            <a:endParaRPr lang="de-DE" sz="2000" b="1" dirty="0"/>
          </a:p>
          <a:p>
            <a:pPr marL="742950" lvl="1" indent="-285750">
              <a:lnSpc>
                <a:spcPct val="100000"/>
              </a:lnSpc>
              <a:spcBef>
                <a:spcPts val="0"/>
              </a:spcBef>
              <a:buFontTx/>
              <a:buChar char="-"/>
            </a:pPr>
            <a:endParaRPr lang="de-DE" sz="1800" dirty="0" smtClean="0">
              <a:solidFill>
                <a:prstClr val="black"/>
              </a:solidFill>
              <a:latin typeface="Calibri" panose="020F0502020204030204"/>
              <a:cs typeface="+mn-cs"/>
            </a:endParaRPr>
          </a:p>
          <a:p>
            <a:pPr marL="742950" lvl="1" indent="-285750">
              <a:lnSpc>
                <a:spcPct val="100000"/>
              </a:lnSpc>
              <a:spcBef>
                <a:spcPts val="0"/>
              </a:spcBef>
              <a:buFontTx/>
              <a:buChar char="-"/>
            </a:pPr>
            <a:endParaRPr lang="de-DE" sz="1800" dirty="0">
              <a:solidFill>
                <a:prstClr val="black"/>
              </a:solidFill>
              <a:latin typeface="Calibri" panose="020F0502020204030204"/>
              <a:cs typeface="+mn-cs"/>
            </a:endParaRPr>
          </a:p>
          <a:p>
            <a:endParaRPr lang="de-DE" sz="2000" b="1" dirty="0"/>
          </a:p>
        </p:txBody>
      </p:sp>
      <p:graphicFrame>
        <p:nvGraphicFramePr>
          <p:cNvPr id="11" name="Tabelle 10"/>
          <p:cNvGraphicFramePr>
            <a:graphicFrameLocks noGrp="1"/>
          </p:cNvGraphicFramePr>
          <p:nvPr>
            <p:extLst>
              <p:ext uri="{D42A27DB-BD31-4B8C-83A1-F6EECF244321}">
                <p14:modId xmlns:p14="http://schemas.microsoft.com/office/powerpoint/2010/main" val="2993762607"/>
              </p:ext>
            </p:extLst>
          </p:nvPr>
        </p:nvGraphicFramePr>
        <p:xfrm>
          <a:off x="385231" y="2010685"/>
          <a:ext cx="11521220" cy="2595880"/>
        </p:xfrm>
        <a:graphic>
          <a:graphicData uri="http://schemas.openxmlformats.org/drawingml/2006/table">
            <a:tbl>
              <a:tblPr firstRow="1" bandRow="1">
                <a:tableStyleId>{D7AC3CCA-C797-4891-BE02-D94E43425B78}</a:tableStyleId>
              </a:tblPr>
              <a:tblGrid>
                <a:gridCol w="5760610">
                  <a:extLst>
                    <a:ext uri="{9D8B030D-6E8A-4147-A177-3AD203B41FA5}">
                      <a16:colId xmlns:a16="http://schemas.microsoft.com/office/drawing/2014/main" val="3351427831"/>
                    </a:ext>
                  </a:extLst>
                </a:gridCol>
                <a:gridCol w="5760610">
                  <a:extLst>
                    <a:ext uri="{9D8B030D-6E8A-4147-A177-3AD203B41FA5}">
                      <a16:colId xmlns:a16="http://schemas.microsoft.com/office/drawing/2014/main" val="1847641420"/>
                    </a:ext>
                  </a:extLst>
                </a:gridCol>
              </a:tblGrid>
              <a:tr h="370840">
                <a:tc>
                  <a:txBody>
                    <a:bodyPr/>
                    <a:lstStyle/>
                    <a:p>
                      <a:pPr algn="ctr"/>
                      <a:r>
                        <a:rPr lang="de-DE" sz="1800" dirty="0" smtClean="0"/>
                        <a:t>Ziel </a:t>
                      </a:r>
                      <a:endParaRPr lang="de-DE" sz="1800" dirty="0"/>
                    </a:p>
                  </a:txBody>
                  <a:tcPr>
                    <a:solidFill>
                      <a:schemeClr val="bg2">
                        <a:lumMod val="75000"/>
                      </a:schemeClr>
                    </a:solidFill>
                  </a:tcPr>
                </a:tc>
                <a:tc>
                  <a:txBody>
                    <a:bodyPr/>
                    <a:lstStyle/>
                    <a:p>
                      <a:pPr algn="ctr"/>
                      <a:r>
                        <a:rPr lang="de-DE" sz="1800" dirty="0" smtClean="0"/>
                        <a:t>Maßnahme </a:t>
                      </a:r>
                      <a:endParaRPr lang="de-DE" sz="1800" dirty="0"/>
                    </a:p>
                  </a:txBody>
                  <a:tcPr>
                    <a:solidFill>
                      <a:schemeClr val="bg2">
                        <a:lumMod val="75000"/>
                      </a:schemeClr>
                    </a:solidFill>
                  </a:tcPr>
                </a:tc>
                <a:extLst>
                  <a:ext uri="{0D108BD9-81ED-4DB2-BD59-A6C34878D82A}">
                    <a16:rowId xmlns:a16="http://schemas.microsoft.com/office/drawing/2014/main" val="974014824"/>
                  </a:ext>
                </a:extLst>
              </a:tr>
              <a:tr h="370840">
                <a:tc>
                  <a:txBody>
                    <a:bodyPr/>
                    <a:lstStyle/>
                    <a:p>
                      <a:r>
                        <a:rPr lang="de-DE" sz="1800" dirty="0" smtClean="0">
                          <a:solidFill>
                            <a:prstClr val="black"/>
                          </a:solidFill>
                          <a:latin typeface="+mn-lt"/>
                        </a:rPr>
                        <a:t>Sicherung städtebauliche Qualität</a:t>
                      </a:r>
                      <a:endParaRPr lang="de-DE" sz="1800" dirty="0"/>
                    </a:p>
                  </a:txBody>
                  <a:tcPr>
                    <a:solidFill>
                      <a:schemeClr val="bg1">
                        <a:lumMod val="85000"/>
                      </a:schemeClr>
                    </a:solidFill>
                  </a:tcPr>
                </a:tc>
                <a:tc>
                  <a:txBody>
                    <a:bodyPr/>
                    <a:lstStyle/>
                    <a:p>
                      <a:r>
                        <a:rPr lang="de-DE" sz="1800" dirty="0" smtClean="0">
                          <a:solidFill>
                            <a:prstClr val="black"/>
                          </a:solidFill>
                          <a:latin typeface="+mn-lt"/>
                        </a:rPr>
                        <a:t>verpflichtende qualitätssichernde Verfahren</a:t>
                      </a:r>
                      <a:endParaRPr lang="de-DE" sz="1800" dirty="0"/>
                    </a:p>
                  </a:txBody>
                  <a:tcPr>
                    <a:solidFill>
                      <a:schemeClr val="bg1">
                        <a:lumMod val="85000"/>
                      </a:schemeClr>
                    </a:solidFill>
                  </a:tcPr>
                </a:tc>
                <a:extLst>
                  <a:ext uri="{0D108BD9-81ED-4DB2-BD59-A6C34878D82A}">
                    <a16:rowId xmlns:a16="http://schemas.microsoft.com/office/drawing/2014/main" val="51593105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smtClean="0">
                          <a:solidFill>
                            <a:prstClr val="black"/>
                          </a:solidFill>
                          <a:latin typeface="+mn-lt"/>
                        </a:rPr>
                        <a:t>Sicherung städtebauliche Verträglichkeit</a:t>
                      </a:r>
                      <a:endParaRPr lang="de-DE" sz="1800" dirty="0"/>
                    </a:p>
                  </a:txBody>
                  <a:tcPr>
                    <a:solidFill>
                      <a:schemeClr val="bg1">
                        <a:lumMod val="85000"/>
                      </a:schemeClr>
                    </a:solidFill>
                  </a:tcPr>
                </a:tc>
                <a:tc>
                  <a:txBody>
                    <a:bodyPr/>
                    <a:lstStyle/>
                    <a:p>
                      <a:r>
                        <a:rPr lang="de-DE" sz="1800" smtClean="0"/>
                        <a:t>Einhaltung Orientierungswerte</a:t>
                      </a:r>
                      <a:r>
                        <a:rPr lang="de-DE" sz="1800" baseline="0" smtClean="0"/>
                        <a:t> </a:t>
                      </a:r>
                      <a:r>
                        <a:rPr lang="de-DE" sz="1800" baseline="0" dirty="0" smtClean="0"/>
                        <a:t>nach </a:t>
                      </a:r>
                      <a:r>
                        <a:rPr lang="de-DE" sz="1800" baseline="0" dirty="0" err="1" smtClean="0"/>
                        <a:t>BauNVO</a:t>
                      </a:r>
                      <a:endParaRPr lang="de-DE" sz="1800" dirty="0"/>
                    </a:p>
                  </a:txBody>
                  <a:tcPr>
                    <a:solidFill>
                      <a:schemeClr val="bg1">
                        <a:lumMod val="85000"/>
                      </a:schemeClr>
                    </a:solidFill>
                  </a:tcPr>
                </a:tc>
                <a:extLst>
                  <a:ext uri="{0D108BD9-81ED-4DB2-BD59-A6C34878D82A}">
                    <a16:rowId xmlns:a16="http://schemas.microsoft.com/office/drawing/2014/main" val="1181531130"/>
                  </a:ext>
                </a:extLst>
              </a:tr>
              <a:tr h="370840">
                <a:tc>
                  <a:txBody>
                    <a:bodyPr/>
                    <a:lstStyle/>
                    <a:p>
                      <a:r>
                        <a:rPr lang="de-DE" sz="1800" dirty="0" smtClean="0">
                          <a:solidFill>
                            <a:prstClr val="black"/>
                          </a:solidFill>
                          <a:latin typeface="+mn-lt"/>
                        </a:rPr>
                        <a:t>Sicherung Schaffung (sozialer) Wohnraum </a:t>
                      </a:r>
                      <a:endParaRPr lang="de-DE" sz="1800" dirty="0"/>
                    </a:p>
                  </a:txBody>
                  <a:tcPr>
                    <a:solidFill>
                      <a:schemeClr val="bg1">
                        <a:lumMod val="85000"/>
                      </a:schemeClr>
                    </a:solidFill>
                  </a:tcPr>
                </a:tc>
                <a:tc>
                  <a:txBody>
                    <a:bodyPr/>
                    <a:lstStyle/>
                    <a:p>
                      <a:r>
                        <a:rPr lang="de-DE" sz="1800" dirty="0" smtClean="0">
                          <a:solidFill>
                            <a:prstClr val="black"/>
                          </a:solidFill>
                          <a:latin typeface="+mn-lt"/>
                        </a:rPr>
                        <a:t>verpflichtende Sozialquote, Mindestprojektgröße</a:t>
                      </a:r>
                      <a:endParaRPr lang="de-DE" sz="1800" dirty="0"/>
                    </a:p>
                  </a:txBody>
                  <a:tcPr>
                    <a:solidFill>
                      <a:schemeClr val="bg1">
                        <a:lumMod val="85000"/>
                      </a:schemeClr>
                    </a:solidFill>
                  </a:tcPr>
                </a:tc>
                <a:extLst>
                  <a:ext uri="{0D108BD9-81ED-4DB2-BD59-A6C34878D82A}">
                    <a16:rowId xmlns:a16="http://schemas.microsoft.com/office/drawing/2014/main" val="2856683068"/>
                  </a:ext>
                </a:extLst>
              </a:tr>
              <a:tr h="370840">
                <a:tc>
                  <a:txBody>
                    <a:bodyPr/>
                    <a:lstStyle/>
                    <a:p>
                      <a:r>
                        <a:rPr lang="de-DE" sz="1800" dirty="0" smtClean="0">
                          <a:solidFill>
                            <a:prstClr val="black"/>
                          </a:solidFill>
                          <a:latin typeface="+mn-lt"/>
                        </a:rPr>
                        <a:t>Sicherung Klimaanpassung </a:t>
                      </a:r>
                      <a:endParaRPr lang="de-DE" sz="1800" dirty="0"/>
                    </a:p>
                  </a:txBody>
                  <a:tcPr>
                    <a:solidFill>
                      <a:schemeClr val="bg1">
                        <a:lumMod val="85000"/>
                      </a:schemeClr>
                    </a:solidFill>
                  </a:tcPr>
                </a:tc>
                <a:tc>
                  <a:txBody>
                    <a:bodyPr/>
                    <a:lstStyle/>
                    <a:p>
                      <a:r>
                        <a:rPr lang="de-DE" sz="1800" dirty="0" smtClean="0">
                          <a:solidFill>
                            <a:prstClr val="black"/>
                          </a:solidFill>
                          <a:latin typeface="+mn-lt"/>
                        </a:rPr>
                        <a:t>verpflichtenden Maßnahmen</a:t>
                      </a:r>
                      <a:endParaRPr lang="de-DE" sz="1800" dirty="0"/>
                    </a:p>
                  </a:txBody>
                  <a:tcPr>
                    <a:solidFill>
                      <a:schemeClr val="bg1">
                        <a:lumMod val="85000"/>
                      </a:schemeClr>
                    </a:solidFill>
                  </a:tcPr>
                </a:tc>
                <a:extLst>
                  <a:ext uri="{0D108BD9-81ED-4DB2-BD59-A6C34878D82A}">
                    <a16:rowId xmlns:a16="http://schemas.microsoft.com/office/drawing/2014/main" val="4236641968"/>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800" dirty="0" smtClean="0">
                          <a:solidFill>
                            <a:prstClr val="black"/>
                          </a:solidFill>
                          <a:latin typeface="+mn-lt"/>
                        </a:rPr>
                        <a:t>Sicherung Kostenbeteiligung</a:t>
                      </a:r>
                      <a:endParaRPr lang="de-DE" sz="1800" dirty="0"/>
                    </a:p>
                  </a:txBody>
                  <a:tcPr>
                    <a:solidFill>
                      <a:schemeClr val="bg1">
                        <a:lumMod val="8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800" dirty="0" smtClean="0">
                          <a:solidFill>
                            <a:prstClr val="black"/>
                          </a:solidFill>
                          <a:latin typeface="+mn-lt"/>
                        </a:rPr>
                        <a:t>Infrastrukturfolgebeiträge</a:t>
                      </a:r>
                      <a:endParaRPr lang="de-DE" sz="1800" dirty="0"/>
                    </a:p>
                  </a:txBody>
                  <a:tcPr>
                    <a:solidFill>
                      <a:schemeClr val="bg1">
                        <a:lumMod val="85000"/>
                      </a:schemeClr>
                    </a:solidFill>
                  </a:tcPr>
                </a:tc>
                <a:extLst>
                  <a:ext uri="{0D108BD9-81ED-4DB2-BD59-A6C34878D82A}">
                    <a16:rowId xmlns:a16="http://schemas.microsoft.com/office/drawing/2014/main" val="1462333784"/>
                  </a:ext>
                </a:extLst>
              </a:tr>
              <a:tr h="370840">
                <a:tc>
                  <a:txBody>
                    <a:bodyPr/>
                    <a:lstStyle/>
                    <a:p>
                      <a:r>
                        <a:rPr lang="de-DE" sz="1800" dirty="0" smtClean="0">
                          <a:solidFill>
                            <a:prstClr val="black"/>
                          </a:solidFill>
                          <a:latin typeface="+mn-lt"/>
                        </a:rPr>
                        <a:t>Sicherung Umsetzung und Spekulationsvermeidung </a:t>
                      </a:r>
                      <a:endParaRPr lang="de-DE" sz="1800" dirty="0"/>
                    </a:p>
                  </a:txBody>
                  <a:tcPr>
                    <a:solidFill>
                      <a:schemeClr val="bg1">
                        <a:lumMod val="85000"/>
                      </a:schemeClr>
                    </a:solidFill>
                  </a:tcPr>
                </a:tc>
                <a:tc>
                  <a:txBody>
                    <a:bodyPr/>
                    <a:lstStyle/>
                    <a:p>
                      <a:r>
                        <a:rPr lang="de-DE" sz="1800" dirty="0" smtClean="0">
                          <a:solidFill>
                            <a:prstClr val="black"/>
                          </a:solidFill>
                          <a:latin typeface="+mn-lt"/>
                        </a:rPr>
                        <a:t>Bauverpflichtung</a:t>
                      </a:r>
                      <a:endParaRPr lang="de-DE" sz="1800" dirty="0"/>
                    </a:p>
                  </a:txBody>
                  <a:tcPr>
                    <a:solidFill>
                      <a:schemeClr val="bg1">
                        <a:lumMod val="85000"/>
                      </a:schemeClr>
                    </a:solidFill>
                  </a:tcPr>
                </a:tc>
                <a:extLst>
                  <a:ext uri="{0D108BD9-81ED-4DB2-BD59-A6C34878D82A}">
                    <a16:rowId xmlns:a16="http://schemas.microsoft.com/office/drawing/2014/main" val="1640319852"/>
                  </a:ext>
                </a:extLst>
              </a:tr>
            </a:tbl>
          </a:graphicData>
        </a:graphic>
      </p:graphicFrame>
    </p:spTree>
    <p:extLst>
      <p:ext uri="{BB962C8B-B14F-4D97-AF65-F5344CB8AC3E}">
        <p14:creationId xmlns:p14="http://schemas.microsoft.com/office/powerpoint/2010/main" val="592182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smtClean="0"/>
              <a:t>Ausblick für Lörrach</a:t>
            </a:r>
            <a:endParaRPr lang="de-DE" sz="1800" dirty="0"/>
          </a:p>
        </p:txBody>
      </p:sp>
      <p:sp>
        <p:nvSpPr>
          <p:cNvPr id="3" name="Textplatzhalter 2"/>
          <p:cNvSpPr>
            <a:spLocks noGrp="1"/>
          </p:cNvSpPr>
          <p:nvPr>
            <p:ph type="body" sz="quarter" idx="14"/>
          </p:nvPr>
        </p:nvSpPr>
        <p:spPr>
          <a:xfrm>
            <a:off x="382955" y="1193877"/>
            <a:ext cx="11449536" cy="4896949"/>
          </a:xfrm>
        </p:spPr>
        <p:txBody>
          <a:bodyPr>
            <a:normAutofit/>
          </a:bodyPr>
          <a:lstStyle/>
          <a:p>
            <a:endParaRPr lang="de-DE" sz="1800" dirty="0"/>
          </a:p>
          <a:p>
            <a:endParaRPr lang="de-DE" sz="1800" dirty="0" smtClean="0"/>
          </a:p>
          <a:p>
            <a:endParaRPr lang="de-DE" sz="1800" dirty="0"/>
          </a:p>
        </p:txBody>
      </p:sp>
      <p:sp>
        <p:nvSpPr>
          <p:cNvPr id="8" name="Textplatzhalter 2"/>
          <p:cNvSpPr txBox="1">
            <a:spLocks/>
          </p:cNvSpPr>
          <p:nvPr/>
        </p:nvSpPr>
        <p:spPr>
          <a:xfrm>
            <a:off x="535355" y="1346277"/>
            <a:ext cx="11449536" cy="48969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de-DE" sz="2000" b="1" dirty="0"/>
              <a:t>Aktuell alle Zustimmungen durch den Gemeinderat </a:t>
            </a:r>
          </a:p>
          <a:p>
            <a:endParaRPr lang="de-DE" sz="2000" b="1" dirty="0"/>
          </a:p>
          <a:p>
            <a:pPr marL="342900" indent="-342900">
              <a:buFont typeface="Arial" panose="020B0604020202020204" pitchFamily="34" charset="0"/>
              <a:buChar char="•"/>
            </a:pPr>
            <a:r>
              <a:rPr lang="de-DE" sz="2000" b="1" dirty="0" smtClean="0"/>
              <a:t>Erster Vorschlag zur Zuständigkeitsregelung in der Hauptsatzun</a:t>
            </a:r>
            <a:r>
              <a:rPr lang="de-DE" sz="2000" b="1" dirty="0"/>
              <a:t>g</a:t>
            </a:r>
            <a:endParaRPr lang="de-DE" sz="2000" b="1" dirty="0" smtClean="0"/>
          </a:p>
          <a:p>
            <a:r>
              <a:rPr lang="de-DE" sz="1800" b="1" dirty="0" smtClean="0"/>
              <a:t>   Zustimmung durch Gemeinderat:</a:t>
            </a:r>
          </a:p>
          <a:p>
            <a:pPr marL="742950" lvl="1" indent="-285750">
              <a:buFontTx/>
              <a:buChar char="-"/>
            </a:pPr>
            <a:r>
              <a:rPr lang="de-DE" sz="1800" b="1" dirty="0"/>
              <a:t>	</a:t>
            </a:r>
            <a:r>
              <a:rPr lang="de-DE" sz="1800" dirty="0" smtClean="0"/>
              <a:t>Anwendung </a:t>
            </a:r>
            <a:r>
              <a:rPr lang="de-DE" sz="1800" dirty="0"/>
              <a:t>des § 246e BauGB im </a:t>
            </a:r>
            <a:r>
              <a:rPr lang="de-DE" sz="1800" dirty="0" smtClean="0"/>
              <a:t>Außenbereich</a:t>
            </a:r>
            <a:endParaRPr lang="de-DE" sz="2400" dirty="0"/>
          </a:p>
          <a:p>
            <a:r>
              <a:rPr lang="de-DE" sz="1800" b="1" dirty="0" smtClean="0"/>
              <a:t>   Übertragung der Zustimmung auf den Oberbürgermeister/Verwaltung:</a:t>
            </a:r>
          </a:p>
          <a:p>
            <a:pPr marL="742950" lvl="1" indent="-285750">
              <a:buFontTx/>
              <a:buChar char="-"/>
            </a:pPr>
            <a:r>
              <a:rPr lang="de-DE" sz="1800" dirty="0" smtClean="0"/>
              <a:t>Befreiung </a:t>
            </a:r>
            <a:r>
              <a:rPr lang="de-DE" sz="1800" dirty="0"/>
              <a:t>nach § 31 Abs. 3 BauGB </a:t>
            </a:r>
          </a:p>
          <a:p>
            <a:pPr marL="742950" lvl="1" indent="-285750">
              <a:buFontTx/>
              <a:buChar char="-"/>
            </a:pPr>
            <a:r>
              <a:rPr lang="de-DE" sz="1800" dirty="0" smtClean="0"/>
              <a:t>Abweichungen </a:t>
            </a:r>
            <a:r>
              <a:rPr lang="de-DE" sz="1800" dirty="0"/>
              <a:t>nach § 34 Abs. 3b BauGB </a:t>
            </a:r>
            <a:endParaRPr lang="de-DE" sz="1800" dirty="0" smtClean="0"/>
          </a:p>
          <a:p>
            <a:pPr marL="742950" lvl="1" indent="-285750">
              <a:buFontTx/>
              <a:buChar char="-"/>
            </a:pPr>
            <a:r>
              <a:rPr lang="de-DE" sz="1800" dirty="0" smtClean="0"/>
              <a:t>Anwendung </a:t>
            </a:r>
            <a:r>
              <a:rPr lang="de-DE" sz="1800" dirty="0"/>
              <a:t>des § 246e BauGB </a:t>
            </a:r>
            <a:r>
              <a:rPr lang="de-DE" sz="1800" dirty="0" smtClean="0"/>
              <a:t>im Innenbereich</a:t>
            </a:r>
          </a:p>
          <a:p>
            <a:pPr marL="742950" lvl="1" indent="-285750">
              <a:buFontTx/>
              <a:buChar char="-"/>
            </a:pPr>
            <a:endParaRPr lang="de-DE" sz="1800" b="1" dirty="0" smtClean="0"/>
          </a:p>
          <a:p>
            <a:pPr marL="342900" lvl="0" indent="-342900">
              <a:lnSpc>
                <a:spcPct val="100000"/>
              </a:lnSpc>
              <a:spcBef>
                <a:spcPts val="0"/>
              </a:spcBef>
              <a:buFont typeface="Arial" panose="020B0604020202020204" pitchFamily="34" charset="0"/>
              <a:buChar char="•"/>
            </a:pPr>
            <a:r>
              <a:rPr lang="de-DE" sz="2000" b="1" dirty="0" smtClean="0">
                <a:solidFill>
                  <a:prstClr val="black"/>
                </a:solidFill>
              </a:rPr>
              <a:t>Vorschlag für Handlungsleitsätze</a:t>
            </a:r>
            <a:endParaRPr lang="de-DE" sz="2000" b="1" dirty="0">
              <a:solidFill>
                <a:prstClr val="black"/>
              </a:solidFill>
            </a:endParaRPr>
          </a:p>
          <a:p>
            <a:pPr lvl="1"/>
            <a:r>
              <a:rPr lang="de-DE" sz="1800" b="1" dirty="0" smtClean="0"/>
              <a:t>Gremienlauf März/April: </a:t>
            </a:r>
          </a:p>
          <a:p>
            <a:pPr marL="742950" lvl="1" indent="-285750">
              <a:buFontTx/>
              <a:buChar char="-"/>
            </a:pPr>
            <a:r>
              <a:rPr lang="de-DE" sz="1800" dirty="0" smtClean="0"/>
              <a:t>Aktuell: Austausch mit Nachbarstädten </a:t>
            </a:r>
          </a:p>
          <a:p>
            <a:pPr marL="742950" lvl="1" indent="-285750">
              <a:buFontTx/>
              <a:buChar char="-"/>
            </a:pPr>
            <a:r>
              <a:rPr lang="de-DE" sz="1800" dirty="0" smtClean="0"/>
              <a:t>Information</a:t>
            </a:r>
            <a:r>
              <a:rPr lang="de-DE" sz="1800" dirty="0"/>
              <a:t>, dann Beschluss </a:t>
            </a:r>
            <a:r>
              <a:rPr lang="de-DE" sz="1800" dirty="0" smtClean="0"/>
              <a:t>(auch </a:t>
            </a:r>
            <a:r>
              <a:rPr lang="de-DE" sz="1800" dirty="0"/>
              <a:t>mit Blick auf die Ortsteile)</a:t>
            </a:r>
          </a:p>
          <a:p>
            <a:pPr lvl="1"/>
            <a:endParaRPr lang="de-DE" sz="2400" dirty="0" smtClean="0"/>
          </a:p>
        </p:txBody>
      </p:sp>
    </p:spTree>
    <p:extLst>
      <p:ext uri="{BB962C8B-B14F-4D97-AF65-F5344CB8AC3E}">
        <p14:creationId xmlns:p14="http://schemas.microsoft.com/office/powerpoint/2010/main" val="2729866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a:t>A</a:t>
            </a:r>
            <a:r>
              <a:rPr lang="de-DE" b="1" dirty="0" smtClean="0"/>
              <a:t>usblick BauGB-Novelle 2026 (?)</a:t>
            </a:r>
            <a:endParaRPr lang="de-DE" sz="1800" dirty="0"/>
          </a:p>
        </p:txBody>
      </p:sp>
      <p:sp>
        <p:nvSpPr>
          <p:cNvPr id="3" name="Textplatzhalter 2"/>
          <p:cNvSpPr>
            <a:spLocks noGrp="1"/>
          </p:cNvSpPr>
          <p:nvPr>
            <p:ph type="body" sz="quarter" idx="14"/>
          </p:nvPr>
        </p:nvSpPr>
        <p:spPr>
          <a:xfrm>
            <a:off x="382955" y="1193877"/>
            <a:ext cx="11449536" cy="4896949"/>
          </a:xfrm>
        </p:spPr>
        <p:txBody>
          <a:bodyPr>
            <a:normAutofit fontScale="92500" lnSpcReduction="20000"/>
          </a:bodyPr>
          <a:lstStyle/>
          <a:p>
            <a:r>
              <a:rPr lang="de-DE" sz="1800" b="1" dirty="0" smtClean="0"/>
              <a:t>Was wir bisher wissen: </a:t>
            </a:r>
            <a:r>
              <a:rPr lang="de-DE" sz="1800" dirty="0" smtClean="0"/>
              <a:t>Inhalte sollen </a:t>
            </a:r>
            <a:r>
              <a:rPr lang="de-DE" sz="1800" dirty="0"/>
              <a:t>stark am Koalitionsvertrag </a:t>
            </a:r>
            <a:r>
              <a:rPr lang="de-DE" sz="1800" dirty="0" smtClean="0"/>
              <a:t>angelehnt werden.</a:t>
            </a:r>
            <a:endParaRPr lang="de-DE" sz="1800" dirty="0"/>
          </a:p>
          <a:p>
            <a:r>
              <a:rPr lang="de-DE" sz="1800" dirty="0"/>
              <a:t> </a:t>
            </a:r>
          </a:p>
          <a:p>
            <a:pPr marL="285750" indent="-285750">
              <a:lnSpc>
                <a:spcPct val="110000"/>
              </a:lnSpc>
              <a:buFont typeface="Arial" panose="020B0604020202020204" pitchFamily="34" charset="0"/>
              <a:buChar char="•"/>
            </a:pPr>
            <a:r>
              <a:rPr lang="de-DE" sz="1800" dirty="0"/>
              <a:t>Aufwertung des Flächennutzungsplans durch Darstellungen mit Wirkung für die Zulässigkeit im Außenbereich und im </a:t>
            </a:r>
            <a:r>
              <a:rPr lang="de-DE" sz="1800" dirty="0" err="1"/>
              <a:t>unbeplanten</a:t>
            </a:r>
            <a:r>
              <a:rPr lang="de-DE" sz="1800" dirty="0"/>
              <a:t> Innenbereich; beschleunigtes Planverfahren und ggf. Teilprivilegierung von Solarenergieanlagen und Speicher (Strom und Wärme) </a:t>
            </a:r>
          </a:p>
          <a:p>
            <a:pPr marL="285750" indent="-285750">
              <a:lnSpc>
                <a:spcPct val="110000"/>
              </a:lnSpc>
              <a:buFont typeface="Arial" panose="020B0604020202020204" pitchFamily="34" charset="0"/>
              <a:buChar char="•"/>
            </a:pPr>
            <a:r>
              <a:rPr lang="de-DE" sz="1800" dirty="0"/>
              <a:t>Beschleunigung des Bauleitplanverfahrens, insbesondere durch Trennung der Vorgaben von SUP- und UVP-Richtlinie, Präklusion </a:t>
            </a:r>
          </a:p>
          <a:p>
            <a:pPr marL="285750" indent="-285750">
              <a:lnSpc>
                <a:spcPct val="110000"/>
              </a:lnSpc>
              <a:buFont typeface="Arial" panose="020B0604020202020204" pitchFamily="34" charset="0"/>
              <a:buChar char="•"/>
            </a:pPr>
            <a:r>
              <a:rPr lang="de-DE" sz="1800" dirty="0"/>
              <a:t>Einstufige Ausgestaltung der verpflichtenden Öffentlichkeitsbeteiligung und Verzicht auf eine wiederholte Auslegung; „digital </a:t>
            </a:r>
            <a:r>
              <a:rPr lang="de-DE" sz="1800" dirty="0" err="1"/>
              <a:t>only</a:t>
            </a:r>
            <a:r>
              <a:rPr lang="de-DE" sz="1800" dirty="0"/>
              <a:t>“ </a:t>
            </a:r>
          </a:p>
          <a:p>
            <a:pPr marL="285750" indent="-285750">
              <a:lnSpc>
                <a:spcPct val="110000"/>
              </a:lnSpc>
              <a:buFont typeface="Arial" panose="020B0604020202020204" pitchFamily="34" charset="0"/>
              <a:buChar char="•"/>
            </a:pPr>
            <a:r>
              <a:rPr lang="de-DE" sz="1800" dirty="0"/>
              <a:t>Fortentwicklung der Vorkaufsrechte, insb. einer Share-Deal-Regelung, ggf. Vorkaufsrecht zur Verhinderung und Bekämpfung von „</a:t>
            </a:r>
            <a:r>
              <a:rPr lang="de-DE" sz="1800" dirty="0" err="1"/>
              <a:t>No</a:t>
            </a:r>
            <a:r>
              <a:rPr lang="de-DE" sz="1800" dirty="0"/>
              <a:t>-</a:t>
            </a:r>
            <a:r>
              <a:rPr lang="de-DE" sz="1800" dirty="0" err="1"/>
              <a:t>go</a:t>
            </a:r>
            <a:r>
              <a:rPr lang="de-DE" sz="1800" dirty="0"/>
              <a:t>-Areas“ </a:t>
            </a:r>
          </a:p>
          <a:p>
            <a:pPr marL="285750" indent="-285750">
              <a:lnSpc>
                <a:spcPct val="110000"/>
              </a:lnSpc>
              <a:buFont typeface="Arial" panose="020B0604020202020204" pitchFamily="34" charset="0"/>
              <a:buChar char="•"/>
            </a:pPr>
            <a:r>
              <a:rPr lang="de-DE" sz="1800" dirty="0"/>
              <a:t>Milieuschutz </a:t>
            </a:r>
          </a:p>
          <a:p>
            <a:pPr marL="285750" indent="-285750">
              <a:lnSpc>
                <a:spcPct val="110000"/>
              </a:lnSpc>
              <a:buFont typeface="Arial" panose="020B0604020202020204" pitchFamily="34" charset="0"/>
              <a:buChar char="•"/>
            </a:pPr>
            <a:r>
              <a:rPr lang="de-DE" sz="1800" dirty="0"/>
              <a:t>Entsiegelung </a:t>
            </a:r>
          </a:p>
          <a:p>
            <a:pPr marL="285750" indent="-285750">
              <a:lnSpc>
                <a:spcPct val="110000"/>
              </a:lnSpc>
              <a:buFont typeface="Arial" panose="020B0604020202020204" pitchFamily="34" charset="0"/>
              <a:buChar char="•"/>
            </a:pPr>
            <a:r>
              <a:rPr lang="de-DE" sz="1800" dirty="0"/>
              <a:t>Änderung des Raumordnungsgesetzes </a:t>
            </a:r>
          </a:p>
          <a:p>
            <a:pPr marL="285750" indent="-285750">
              <a:lnSpc>
                <a:spcPct val="110000"/>
              </a:lnSpc>
              <a:buFont typeface="Arial" panose="020B0604020202020204" pitchFamily="34" charset="0"/>
              <a:buChar char="•"/>
            </a:pPr>
            <a:r>
              <a:rPr lang="de-DE" sz="1800" dirty="0"/>
              <a:t>Sonstiger Prüfbedarf </a:t>
            </a:r>
          </a:p>
          <a:p>
            <a:pPr marL="285750" indent="-285750">
              <a:buFont typeface="Arial" panose="020B0604020202020204" pitchFamily="34" charset="0"/>
              <a:buChar char="•"/>
            </a:pPr>
            <a:endParaRPr lang="de-DE" dirty="0"/>
          </a:p>
          <a:p>
            <a:endParaRPr lang="de-DE" sz="1800" dirty="0"/>
          </a:p>
        </p:txBody>
      </p:sp>
    </p:spTree>
    <p:extLst>
      <p:ext uri="{BB962C8B-B14F-4D97-AF65-F5344CB8AC3E}">
        <p14:creationId xmlns:p14="http://schemas.microsoft.com/office/powerpoint/2010/main" val="840547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8" name="Textplatzhalter 7"/>
          <p:cNvSpPr txBox="1">
            <a:spLocks noGrp="1"/>
          </p:cNvSpPr>
          <p:nvPr>
            <p:ph type="body" sz="quarter" idx="14"/>
          </p:nvPr>
        </p:nvSpPr>
        <p:spPr>
          <a:xfrm>
            <a:off x="385763" y="1041400"/>
            <a:ext cx="11447462" cy="4811713"/>
          </a:xfrm>
          <a:prstGeom prst="rect">
            <a:avLst/>
          </a:prstGeom>
          <a:noFill/>
        </p:spPr>
        <p:txBody>
          <a:bodyPr wrap="square" rtlCol="0">
            <a:spAutoFit/>
          </a:bodyPr>
          <a:lstStyle/>
          <a:p>
            <a:pPr algn="ctr"/>
            <a:endParaRPr lang="de-DE" sz="2800" dirty="0" smtClean="0">
              <a:latin typeface="Segoe UI" panose="020B0502040204020203" pitchFamily="34" charset="0"/>
              <a:cs typeface="Segoe UI" panose="020B0502040204020203" pitchFamily="34" charset="0"/>
            </a:endParaRPr>
          </a:p>
          <a:p>
            <a:pPr algn="ctr"/>
            <a:endParaRPr lang="de-DE" sz="2800" dirty="0">
              <a:latin typeface="Segoe UI" panose="020B0502040204020203" pitchFamily="34" charset="0"/>
              <a:cs typeface="Segoe UI" panose="020B0502040204020203" pitchFamily="34" charset="0"/>
            </a:endParaRPr>
          </a:p>
          <a:p>
            <a:pPr algn="ctr"/>
            <a:endParaRPr lang="de-DE" sz="2800" dirty="0" smtClean="0">
              <a:latin typeface="Segoe UI" panose="020B0502040204020203" pitchFamily="34" charset="0"/>
              <a:cs typeface="Segoe UI" panose="020B0502040204020203" pitchFamily="34" charset="0"/>
            </a:endParaRPr>
          </a:p>
          <a:p>
            <a:pPr algn="ctr"/>
            <a:endParaRPr lang="de-DE" sz="2800" dirty="0">
              <a:latin typeface="Segoe UI" panose="020B0502040204020203" pitchFamily="34" charset="0"/>
              <a:cs typeface="Segoe UI" panose="020B0502040204020203" pitchFamily="34" charset="0"/>
            </a:endParaRPr>
          </a:p>
          <a:p>
            <a:pPr algn="ctr"/>
            <a:r>
              <a:rPr lang="de-DE" sz="2800" dirty="0" smtClean="0">
                <a:latin typeface="Segoe UI" panose="020B0502040204020203" pitchFamily="34" charset="0"/>
                <a:cs typeface="Segoe UI" panose="020B0502040204020203" pitchFamily="34" charset="0"/>
              </a:rPr>
              <a:t>Vielen </a:t>
            </a:r>
            <a:r>
              <a:rPr lang="de-DE" sz="2800" dirty="0">
                <a:latin typeface="Segoe UI" panose="020B0502040204020203" pitchFamily="34" charset="0"/>
                <a:cs typeface="Segoe UI" panose="020B0502040204020203" pitchFamily="34" charset="0"/>
              </a:rPr>
              <a:t>Dank für Ihre </a:t>
            </a:r>
            <a:r>
              <a:rPr lang="de-DE" sz="2800" dirty="0" smtClean="0">
                <a:latin typeface="Segoe UI" panose="020B0502040204020203" pitchFamily="34" charset="0"/>
                <a:cs typeface="Segoe UI" panose="020B0502040204020203" pitchFamily="34" charset="0"/>
              </a:rPr>
              <a:t>Aufmerksamkeit</a:t>
            </a:r>
          </a:p>
          <a:p>
            <a:endParaRPr lang="de-DE" sz="2400" dirty="0">
              <a:latin typeface="Segoe UI" panose="020B0502040204020203" pitchFamily="34" charset="0"/>
              <a:cs typeface="Segoe UI" panose="020B0502040204020203" pitchFamily="34" charset="0"/>
            </a:endParaRPr>
          </a:p>
          <a:p>
            <a:endParaRPr lang="de-DE" sz="2400" dirty="0" smtClean="0">
              <a:latin typeface="Segoe UI" panose="020B0502040204020203" pitchFamily="34" charset="0"/>
              <a:cs typeface="Segoe UI" panose="020B0502040204020203" pitchFamily="34" charset="0"/>
            </a:endParaRPr>
          </a:p>
        </p:txBody>
      </p:sp>
      <p:sp>
        <p:nvSpPr>
          <p:cNvPr id="2" name="Textplatzhalter 1"/>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842643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smtClean="0"/>
              <a:t>Planungsrecht allgemein (§1 Abs. 5 BauGB) </a:t>
            </a:r>
            <a:endParaRPr lang="de-DE" sz="1800" dirty="0"/>
          </a:p>
        </p:txBody>
      </p:sp>
      <p:sp>
        <p:nvSpPr>
          <p:cNvPr id="3" name="Textplatzhalter 2"/>
          <p:cNvSpPr>
            <a:spLocks noGrp="1"/>
          </p:cNvSpPr>
          <p:nvPr>
            <p:ph type="body" sz="quarter" idx="14"/>
          </p:nvPr>
        </p:nvSpPr>
        <p:spPr>
          <a:xfrm>
            <a:off x="382955" y="1193877"/>
            <a:ext cx="11449536" cy="5303834"/>
          </a:xfrm>
        </p:spPr>
        <p:txBody>
          <a:bodyPr>
            <a:normAutofit lnSpcReduction="10000"/>
          </a:bodyPr>
          <a:lstStyle/>
          <a:p>
            <a:r>
              <a:rPr lang="de-DE" sz="1800" b="1" i="1" dirty="0" smtClean="0"/>
              <a:t>Die </a:t>
            </a:r>
            <a:r>
              <a:rPr lang="de-DE" sz="1800" b="1" i="1" dirty="0"/>
              <a:t>Bauleitpläne sollen eine </a:t>
            </a:r>
            <a:endParaRPr lang="de-DE" sz="1800" b="1" i="1" dirty="0" smtClean="0"/>
          </a:p>
          <a:p>
            <a:pPr marL="285750" indent="-285750">
              <a:buFont typeface="Arial" panose="020B0604020202020204" pitchFamily="34" charset="0"/>
              <a:buChar char="•"/>
            </a:pPr>
            <a:r>
              <a:rPr lang="de-DE" sz="1800" i="1" dirty="0" smtClean="0"/>
              <a:t>nachhaltige </a:t>
            </a:r>
            <a:r>
              <a:rPr lang="de-DE" sz="1800" i="1" dirty="0"/>
              <a:t>städtebauliche Entwicklung, </a:t>
            </a:r>
            <a:endParaRPr lang="de-DE" sz="1800" i="1" dirty="0" smtClean="0"/>
          </a:p>
          <a:p>
            <a:pPr marL="285750" indent="-285750">
              <a:buFont typeface="Arial" panose="020B0604020202020204" pitchFamily="34" charset="0"/>
              <a:buChar char="•"/>
            </a:pPr>
            <a:r>
              <a:rPr lang="de-DE" sz="1800" i="1" dirty="0" smtClean="0"/>
              <a:t>die </a:t>
            </a:r>
            <a:r>
              <a:rPr lang="de-DE" sz="1800" i="1" dirty="0"/>
              <a:t>die sozialen, wirtschaftlichen und umweltschützenden Anforderungen </a:t>
            </a:r>
            <a:endParaRPr lang="de-DE" sz="1800" i="1" dirty="0" smtClean="0"/>
          </a:p>
          <a:p>
            <a:pPr marL="285750" indent="-285750">
              <a:buFont typeface="Arial" panose="020B0604020202020204" pitchFamily="34" charset="0"/>
              <a:buChar char="•"/>
            </a:pPr>
            <a:r>
              <a:rPr lang="de-DE" sz="1800" i="1" dirty="0" smtClean="0"/>
              <a:t>auch </a:t>
            </a:r>
            <a:r>
              <a:rPr lang="de-DE" sz="1800" i="1" dirty="0"/>
              <a:t>in Verantwortung gegenüber künftigen Generationen miteinander in Einklang bringt, </a:t>
            </a:r>
            <a:endParaRPr lang="de-DE" sz="1800" i="1" dirty="0" smtClean="0"/>
          </a:p>
          <a:p>
            <a:pPr marL="285750" indent="-285750">
              <a:buFont typeface="Arial" panose="020B0604020202020204" pitchFamily="34" charset="0"/>
              <a:buChar char="•"/>
            </a:pPr>
            <a:r>
              <a:rPr lang="de-DE" sz="1800" i="1" dirty="0" smtClean="0"/>
              <a:t>und </a:t>
            </a:r>
            <a:r>
              <a:rPr lang="de-DE" sz="1800" i="1" dirty="0"/>
              <a:t>eine dem Wohl der Allgemeinheit dienende sozialgerechte Bodennutzung </a:t>
            </a:r>
            <a:endParaRPr lang="de-DE" sz="1800" i="1" dirty="0" smtClean="0"/>
          </a:p>
          <a:p>
            <a:pPr marL="285750" indent="-285750">
              <a:buFont typeface="Arial" panose="020B0604020202020204" pitchFamily="34" charset="0"/>
              <a:buChar char="•"/>
            </a:pPr>
            <a:r>
              <a:rPr lang="de-DE" sz="1800" i="1" dirty="0" smtClean="0"/>
              <a:t>unter </a:t>
            </a:r>
            <a:r>
              <a:rPr lang="de-DE" sz="1800" i="1" dirty="0"/>
              <a:t>Berücksichtigung der Wohnbedürfnisse der Bevölkerung gewährleisten. </a:t>
            </a:r>
            <a:endParaRPr lang="de-DE" sz="1800" i="1" dirty="0" smtClean="0"/>
          </a:p>
          <a:p>
            <a:pPr marL="285750" indent="-285750">
              <a:buFont typeface="Arial" panose="020B0604020202020204" pitchFamily="34" charset="0"/>
              <a:buChar char="•"/>
            </a:pPr>
            <a:endParaRPr lang="de-DE" sz="1800" i="1" dirty="0" smtClean="0"/>
          </a:p>
          <a:p>
            <a:r>
              <a:rPr lang="de-DE" sz="1800" b="1" i="1" dirty="0" smtClean="0"/>
              <a:t>Sie </a:t>
            </a:r>
            <a:r>
              <a:rPr lang="de-DE" sz="1800" b="1" i="1" dirty="0"/>
              <a:t>sollen dazu beitragen, eine menschenwürdige Umwelt zu sichern, </a:t>
            </a:r>
            <a:endParaRPr lang="de-DE" sz="1800" b="1" i="1" dirty="0" smtClean="0"/>
          </a:p>
          <a:p>
            <a:pPr marL="285750" indent="-285750">
              <a:buFont typeface="Arial" panose="020B0604020202020204" pitchFamily="34" charset="0"/>
              <a:buChar char="•"/>
            </a:pPr>
            <a:r>
              <a:rPr lang="de-DE" sz="1800" i="1" dirty="0" smtClean="0"/>
              <a:t>die </a:t>
            </a:r>
            <a:r>
              <a:rPr lang="de-DE" sz="1800" i="1" dirty="0"/>
              <a:t>natürlichen Lebensgrundlagen zu schützen und zu entwickeln </a:t>
            </a:r>
            <a:r>
              <a:rPr lang="de-DE" sz="1800" i="1" dirty="0" smtClean="0"/>
              <a:t>[…]</a:t>
            </a:r>
          </a:p>
          <a:p>
            <a:pPr marL="285750" indent="-285750">
              <a:buFont typeface="Arial" panose="020B0604020202020204" pitchFamily="34" charset="0"/>
              <a:buChar char="•"/>
            </a:pPr>
            <a:r>
              <a:rPr lang="de-DE" sz="1800" i="1" dirty="0" smtClean="0"/>
              <a:t>sowie </a:t>
            </a:r>
            <a:r>
              <a:rPr lang="de-DE" sz="1800" i="1" dirty="0"/>
              <a:t>die städtebauliche Gestalt und das Orts- und Landschaftsbild baukulturell zu erhalten und zu entwickeln. </a:t>
            </a:r>
            <a:endParaRPr lang="de-DE" sz="1800" i="1" dirty="0" smtClean="0"/>
          </a:p>
          <a:p>
            <a:pPr marL="285750" indent="-285750">
              <a:buFont typeface="Arial" panose="020B0604020202020204" pitchFamily="34" charset="0"/>
              <a:buChar char="•"/>
            </a:pPr>
            <a:endParaRPr lang="de-DE" sz="1800" i="1" dirty="0" smtClean="0"/>
          </a:p>
          <a:p>
            <a:r>
              <a:rPr lang="de-DE" sz="1800" i="1" dirty="0" smtClean="0"/>
              <a:t>Hierzu </a:t>
            </a:r>
            <a:r>
              <a:rPr lang="de-DE" sz="1800" i="1" dirty="0"/>
              <a:t>soll die </a:t>
            </a:r>
            <a:r>
              <a:rPr lang="de-DE" sz="1800" b="1" i="1" dirty="0"/>
              <a:t>städtebauliche Entwicklung vorrangig durch Maßnahmen der Innenentwicklung </a:t>
            </a:r>
            <a:r>
              <a:rPr lang="de-DE" sz="1800" i="1" dirty="0"/>
              <a:t>erfolgen</a:t>
            </a:r>
            <a:r>
              <a:rPr lang="de-DE" sz="1800" i="1" dirty="0" smtClean="0"/>
              <a:t>.</a:t>
            </a:r>
          </a:p>
          <a:p>
            <a:endParaRPr lang="de-DE" sz="1800" dirty="0" smtClean="0"/>
          </a:p>
          <a:p>
            <a:pPr>
              <a:lnSpc>
                <a:spcPct val="100000"/>
              </a:lnSpc>
            </a:pPr>
            <a:r>
              <a:rPr lang="de-DE" sz="2400" dirty="0">
                <a:sym typeface="Wingdings" panose="05000000000000000000" pitchFamily="2" charset="2"/>
              </a:rPr>
              <a:t> </a:t>
            </a:r>
            <a:r>
              <a:rPr lang="de-DE" sz="1800" b="1" dirty="0">
                <a:sym typeface="Wingdings" panose="05000000000000000000" pitchFamily="2" charset="2"/>
              </a:rPr>
              <a:t> </a:t>
            </a:r>
            <a:r>
              <a:rPr lang="de-DE" sz="1800" b="1" dirty="0" smtClean="0">
                <a:sym typeface="Wingdings" panose="05000000000000000000" pitchFamily="2" charset="2"/>
              </a:rPr>
              <a:t>Daher: öffentliches </a:t>
            </a:r>
            <a:r>
              <a:rPr lang="de-DE" sz="1800" b="1" dirty="0">
                <a:sym typeface="Wingdings" panose="05000000000000000000" pitchFamily="2" charset="2"/>
              </a:rPr>
              <a:t>Baurecht (Selbstbestimmungsrecht der Gemeinde)</a:t>
            </a:r>
            <a:endParaRPr lang="de-DE" sz="1800" b="1" dirty="0"/>
          </a:p>
        </p:txBody>
      </p:sp>
    </p:spTree>
    <p:extLst>
      <p:ext uri="{BB962C8B-B14F-4D97-AF65-F5344CB8AC3E}">
        <p14:creationId xmlns:p14="http://schemas.microsoft.com/office/powerpoint/2010/main" val="21700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smtClean="0"/>
              <a:t>Planungsrecht allgemein (§1 Abs. 5 BauGB) </a:t>
            </a:r>
            <a:endParaRPr lang="de-DE" sz="1800" dirty="0"/>
          </a:p>
        </p:txBody>
      </p:sp>
      <p:sp>
        <p:nvSpPr>
          <p:cNvPr id="11" name="Textplatzhalter 3"/>
          <p:cNvSpPr>
            <a:spLocks noGrp="1"/>
          </p:cNvSpPr>
          <p:nvPr>
            <p:ph type="body" sz="quarter" idx="12"/>
          </p:nvPr>
        </p:nvSpPr>
        <p:spPr>
          <a:xfrm>
            <a:off x="1" y="6564314"/>
            <a:ext cx="385233" cy="293687"/>
          </a:xfrm>
        </p:spPr>
        <p:txBody>
          <a:bodyPr/>
          <a:lstStyle/>
          <a:p>
            <a:endParaRPr lang="de-DE"/>
          </a:p>
        </p:txBody>
      </p:sp>
      <p:sp>
        <p:nvSpPr>
          <p:cNvPr id="12" name="Textplatzhalter 5"/>
          <p:cNvSpPr>
            <a:spLocks noGrp="1"/>
          </p:cNvSpPr>
          <p:nvPr>
            <p:ph type="body" sz="quarter" idx="14"/>
          </p:nvPr>
        </p:nvSpPr>
        <p:spPr>
          <a:xfrm>
            <a:off x="240386" y="1041401"/>
            <a:ext cx="11360151" cy="5522913"/>
          </a:xfrm>
        </p:spPr>
        <p:txBody>
          <a:bodyPr>
            <a:normAutofit/>
          </a:bodyPr>
          <a:lstStyle/>
          <a:p>
            <a:endParaRPr lang="de-DE" sz="2400" dirty="0">
              <a:sym typeface="Wingdings" panose="05000000000000000000" pitchFamily="2" charset="2"/>
            </a:endParaRPr>
          </a:p>
          <a:p>
            <a:pPr marL="285750" indent="-285750">
              <a:buFont typeface="Arial" panose="020B0604020202020204" pitchFamily="34" charset="0"/>
              <a:buChar char="•"/>
            </a:pPr>
            <a:r>
              <a:rPr lang="de-DE" sz="1800" dirty="0">
                <a:sym typeface="Wingdings" panose="05000000000000000000" pitchFamily="2" charset="2"/>
              </a:rPr>
              <a:t>Bauplanungsrecht:</a:t>
            </a:r>
          </a:p>
          <a:p>
            <a:pPr marL="742950" lvl="1" indent="-285750">
              <a:buFont typeface="Arial" panose="020B0604020202020204" pitchFamily="34" charset="0"/>
              <a:buChar char="•"/>
            </a:pPr>
            <a:r>
              <a:rPr lang="de-DE" sz="1800" dirty="0">
                <a:sym typeface="Wingdings" panose="05000000000000000000" pitchFamily="2" charset="2"/>
              </a:rPr>
              <a:t>BauGB / </a:t>
            </a:r>
            <a:r>
              <a:rPr lang="de-DE" sz="1800" dirty="0" err="1">
                <a:sym typeface="Wingdings" panose="05000000000000000000" pitchFamily="2" charset="2"/>
              </a:rPr>
              <a:t>BauNVO</a:t>
            </a:r>
            <a:r>
              <a:rPr lang="de-DE" sz="1800" dirty="0">
                <a:sym typeface="Wingdings" panose="05000000000000000000" pitchFamily="2" charset="2"/>
              </a:rPr>
              <a:t>	 Grundstücksbezogen</a:t>
            </a:r>
          </a:p>
          <a:p>
            <a:pPr lvl="1"/>
            <a:endParaRPr lang="de-DE" sz="1800" dirty="0">
              <a:sym typeface="Wingdings" panose="05000000000000000000" pitchFamily="2" charset="2"/>
            </a:endParaRPr>
          </a:p>
          <a:p>
            <a:pPr lvl="1"/>
            <a:endParaRPr lang="de-DE" sz="1800" dirty="0" smtClean="0">
              <a:sym typeface="Wingdings" panose="05000000000000000000" pitchFamily="2" charset="2"/>
            </a:endParaRPr>
          </a:p>
          <a:p>
            <a:pPr lvl="1"/>
            <a:endParaRPr lang="de-DE" sz="1800" dirty="0">
              <a:sym typeface="Wingdings" panose="05000000000000000000" pitchFamily="2" charset="2"/>
            </a:endParaRPr>
          </a:p>
          <a:p>
            <a:pPr marL="285750" indent="-285750">
              <a:buFont typeface="Arial" panose="020B0604020202020204" pitchFamily="34" charset="0"/>
              <a:buChar char="•"/>
            </a:pPr>
            <a:r>
              <a:rPr lang="de-DE" sz="1800" dirty="0" smtClean="0">
                <a:sym typeface="Wingdings" panose="05000000000000000000" pitchFamily="2" charset="2"/>
              </a:rPr>
              <a:t>Bauordnungsrecht:</a:t>
            </a:r>
          </a:p>
          <a:p>
            <a:pPr marL="742950" lvl="1" indent="-285750">
              <a:buFont typeface="Arial" panose="020B0604020202020204" pitchFamily="34" charset="0"/>
              <a:buChar char="•"/>
            </a:pPr>
            <a:r>
              <a:rPr lang="de-DE" sz="1800" dirty="0" smtClean="0">
                <a:sym typeface="Wingdings" panose="05000000000000000000" pitchFamily="2" charset="2"/>
              </a:rPr>
              <a:t>LBO		 Objektbezogen</a:t>
            </a:r>
          </a:p>
          <a:p>
            <a:pPr lvl="1"/>
            <a:endParaRPr lang="de-DE" sz="1800" dirty="0">
              <a:sym typeface="Wingdings" panose="05000000000000000000" pitchFamily="2" charset="2"/>
            </a:endParaRPr>
          </a:p>
        </p:txBody>
      </p:sp>
      <p:sp>
        <p:nvSpPr>
          <p:cNvPr id="13" name="Rechteck 12"/>
          <p:cNvSpPr/>
          <p:nvPr/>
        </p:nvSpPr>
        <p:spPr>
          <a:xfrm>
            <a:off x="4089646" y="2205443"/>
            <a:ext cx="6134755" cy="790113"/>
          </a:xfrm>
          <a:prstGeom prst="rect">
            <a:avLst/>
          </a:prstGeom>
          <a:noFill/>
          <a:ln w="28575">
            <a:solidFill>
              <a:srgbClr val="9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ysClr val="windowText" lastClr="000000"/>
                </a:solidFill>
                <a:latin typeface="Segoe UI" panose="020B0502040204020203" pitchFamily="34" charset="0"/>
                <a:cs typeface="Segoe UI" panose="020B0502040204020203" pitchFamily="34" charset="0"/>
              </a:rPr>
              <a:t>Flächennutzungsplan/Bebauungsplan (Innen- und </a:t>
            </a:r>
            <a:r>
              <a:rPr lang="de-DE" sz="2000" dirty="0" smtClean="0">
                <a:solidFill>
                  <a:sysClr val="windowText" lastClr="000000"/>
                </a:solidFill>
                <a:latin typeface="Segoe UI" panose="020B0502040204020203" pitchFamily="34" charset="0"/>
                <a:cs typeface="Segoe UI" panose="020B0502040204020203" pitchFamily="34" charset="0"/>
              </a:rPr>
              <a:t>Außenbereich</a:t>
            </a:r>
            <a:r>
              <a:rPr lang="de-DE" sz="2000" dirty="0">
                <a:solidFill>
                  <a:sysClr val="windowText" lastClr="000000"/>
                </a:solidFill>
                <a:latin typeface="Segoe UI" panose="020B0502040204020203" pitchFamily="34" charset="0"/>
                <a:cs typeface="Segoe UI" panose="020B0502040204020203" pitchFamily="34" charset="0"/>
              </a:rPr>
              <a:t>)</a:t>
            </a:r>
          </a:p>
        </p:txBody>
      </p:sp>
      <p:sp>
        <p:nvSpPr>
          <p:cNvPr id="14" name="Rechteck 13"/>
          <p:cNvSpPr/>
          <p:nvPr/>
        </p:nvSpPr>
        <p:spPr>
          <a:xfrm>
            <a:off x="4089646" y="4189413"/>
            <a:ext cx="6134755" cy="790113"/>
          </a:xfrm>
          <a:prstGeom prst="rect">
            <a:avLst/>
          </a:prstGeom>
          <a:noFill/>
          <a:ln w="28575">
            <a:solidFill>
              <a:srgbClr val="9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ysClr val="windowText" lastClr="000000"/>
                </a:solidFill>
                <a:latin typeface="Segoe UI" panose="020B0502040204020203" pitchFamily="34" charset="0"/>
                <a:cs typeface="Segoe UI" panose="020B0502040204020203" pitchFamily="34" charset="0"/>
              </a:rPr>
              <a:t>Bauanträge </a:t>
            </a:r>
          </a:p>
        </p:txBody>
      </p:sp>
      <p:sp>
        <p:nvSpPr>
          <p:cNvPr id="15" name="Textfeld 14"/>
          <p:cNvSpPr txBox="1"/>
          <p:nvPr/>
        </p:nvSpPr>
        <p:spPr>
          <a:xfrm>
            <a:off x="240386" y="5722156"/>
            <a:ext cx="8774405" cy="369332"/>
          </a:xfrm>
          <a:prstGeom prst="rect">
            <a:avLst/>
          </a:prstGeom>
          <a:noFill/>
        </p:spPr>
        <p:txBody>
          <a:bodyPr wrap="square" rtlCol="0">
            <a:spAutoFit/>
          </a:bodyPr>
          <a:lstStyle/>
          <a:p>
            <a:pPr marL="342900" indent="-342900">
              <a:buFont typeface="Arial" panose="020B0604020202020204" pitchFamily="34" charset="0"/>
              <a:buChar char="•"/>
            </a:pPr>
            <a:r>
              <a:rPr lang="de-DE" dirty="0">
                <a:latin typeface="Segoe UI" panose="020B0502040204020203" pitchFamily="34" charset="0"/>
                <a:cs typeface="Segoe UI" panose="020B0502040204020203" pitchFamily="34" charset="0"/>
              </a:rPr>
              <a:t>Fachplanungen </a:t>
            </a:r>
            <a:r>
              <a:rPr lang="de-DE" dirty="0" smtClean="0">
                <a:latin typeface="Segoe UI" panose="020B0502040204020203" pitchFamily="34" charset="0"/>
                <a:cs typeface="Segoe UI" panose="020B0502040204020203" pitchFamily="34" charset="0"/>
              </a:rPr>
              <a:t>bleiben </a:t>
            </a:r>
            <a:r>
              <a:rPr lang="de-DE" dirty="0">
                <a:latin typeface="Segoe UI" panose="020B0502040204020203" pitchFamily="34" charset="0"/>
                <a:cs typeface="Segoe UI" panose="020B0502040204020203" pitchFamily="34" charset="0"/>
              </a:rPr>
              <a:t>separat geregelt.</a:t>
            </a:r>
          </a:p>
        </p:txBody>
      </p:sp>
      <p:sp>
        <p:nvSpPr>
          <p:cNvPr id="4" name="Geschweifte Klammer links 3"/>
          <p:cNvSpPr/>
          <p:nvPr/>
        </p:nvSpPr>
        <p:spPr>
          <a:xfrm flipH="1">
            <a:off x="10258405" y="2079487"/>
            <a:ext cx="680525" cy="3090333"/>
          </a:xfrm>
          <a:prstGeom prst="leftBrace">
            <a:avLst>
              <a:gd name="adj1" fmla="val 30064"/>
              <a:gd name="adj2" fmla="val 51038"/>
            </a:avLst>
          </a:prstGeom>
          <a:ln w="38100">
            <a:solidFill>
              <a:srgbClr val="99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FF0000"/>
              </a:solidFill>
            </a:endParaRPr>
          </a:p>
        </p:txBody>
      </p:sp>
      <p:sp>
        <p:nvSpPr>
          <p:cNvPr id="16" name="Rechteck 15"/>
          <p:cNvSpPr/>
          <p:nvPr/>
        </p:nvSpPr>
        <p:spPr>
          <a:xfrm rot="5400000">
            <a:off x="8580921" y="3229596"/>
            <a:ext cx="6134755" cy="79011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ysClr val="windowText" lastClr="000000"/>
                </a:solidFill>
                <a:latin typeface="Segoe UI" panose="020B0502040204020203" pitchFamily="34" charset="0"/>
                <a:cs typeface="Segoe UI" panose="020B0502040204020203" pitchFamily="34" charset="0"/>
              </a:rPr>
              <a:t>Vermischung durch </a:t>
            </a:r>
            <a:r>
              <a:rPr lang="de-DE" sz="2400" dirty="0" err="1">
                <a:solidFill>
                  <a:sysClr val="windowText" lastClr="000000"/>
                </a:solidFill>
                <a:latin typeface="Segoe UI" panose="020B0502040204020203" pitchFamily="34" charset="0"/>
                <a:cs typeface="Segoe UI" panose="020B0502040204020203" pitchFamily="34" charset="0"/>
              </a:rPr>
              <a:t>B</a:t>
            </a:r>
            <a:r>
              <a:rPr lang="de-DE" sz="2400" dirty="0" err="1" smtClean="0">
                <a:solidFill>
                  <a:sysClr val="windowText" lastClr="000000"/>
                </a:solidFill>
                <a:latin typeface="Segoe UI" panose="020B0502040204020203" pitchFamily="34" charset="0"/>
                <a:cs typeface="Segoe UI" panose="020B0502040204020203" pitchFamily="34" charset="0"/>
              </a:rPr>
              <a:t>auturbo</a:t>
            </a:r>
            <a:r>
              <a:rPr lang="de-DE" sz="2400" dirty="0" smtClean="0">
                <a:solidFill>
                  <a:sysClr val="windowText" lastClr="000000"/>
                </a:solidFill>
                <a:latin typeface="Segoe UI" panose="020B0502040204020203" pitchFamily="34" charset="0"/>
                <a:cs typeface="Segoe UI" panose="020B0502040204020203" pitchFamily="34" charset="0"/>
              </a:rPr>
              <a:t> </a:t>
            </a:r>
            <a:endParaRPr lang="de-DE" sz="2400" dirty="0">
              <a:solidFill>
                <a:sysClr val="windowText" lastClr="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09643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a:t>Änderungen durch </a:t>
            </a:r>
            <a:r>
              <a:rPr lang="de-DE" b="1" dirty="0" smtClean="0"/>
              <a:t>den „</a:t>
            </a:r>
            <a:r>
              <a:rPr lang="de-DE" b="1" dirty="0" err="1" smtClean="0"/>
              <a:t>Bauturbo</a:t>
            </a:r>
            <a:r>
              <a:rPr lang="de-DE" b="1" dirty="0" smtClean="0"/>
              <a:t>“ (unbefristet) </a:t>
            </a:r>
            <a:endParaRPr lang="de-DE" b="1" dirty="0"/>
          </a:p>
        </p:txBody>
      </p:sp>
      <p:sp>
        <p:nvSpPr>
          <p:cNvPr id="3" name="Textplatzhalter 2"/>
          <p:cNvSpPr>
            <a:spLocks noGrp="1"/>
          </p:cNvSpPr>
          <p:nvPr>
            <p:ph type="body" sz="quarter" idx="14"/>
          </p:nvPr>
        </p:nvSpPr>
        <p:spPr>
          <a:xfrm>
            <a:off x="382955" y="1193877"/>
            <a:ext cx="11449536" cy="4896949"/>
          </a:xfrm>
        </p:spPr>
        <p:txBody>
          <a:bodyPr>
            <a:normAutofit/>
          </a:bodyPr>
          <a:lstStyle/>
          <a:p>
            <a:pPr lvl="0"/>
            <a:r>
              <a:rPr lang="de-DE" sz="2000" b="1" dirty="0" smtClean="0"/>
              <a:t>§ </a:t>
            </a:r>
            <a:r>
              <a:rPr lang="de-DE" sz="2000" b="1" dirty="0"/>
              <a:t>31 Abs. 3 BauGB - Befreiungen im Geltungsbereich eines Bebauungsplans </a:t>
            </a:r>
          </a:p>
          <a:p>
            <a:pPr lvl="0"/>
            <a:endParaRPr lang="de-DE" sz="1600" b="1" dirty="0"/>
          </a:p>
          <a:p>
            <a:pPr>
              <a:lnSpc>
                <a:spcPct val="150000"/>
              </a:lnSpc>
            </a:pPr>
            <a:r>
              <a:rPr lang="de-DE" sz="1800" i="1" dirty="0"/>
              <a:t>(</a:t>
            </a:r>
            <a:r>
              <a:rPr lang="de-DE" sz="1800" i="1" dirty="0" smtClean="0"/>
              <a:t>3</a:t>
            </a:r>
            <a:r>
              <a:rPr lang="de-DE" sz="1800" i="1" dirty="0"/>
              <a:t>) Mit Zustimmung der Gemeinde kann im Einzelfall </a:t>
            </a:r>
            <a:r>
              <a:rPr lang="de-DE" sz="1800" b="1" i="1" dirty="0"/>
              <a:t>oder in mehreren vergleichbaren Fällen </a:t>
            </a:r>
            <a:r>
              <a:rPr lang="de-DE" sz="1800" i="1" dirty="0"/>
              <a:t>von den Festsetzungen des Bebauungsplans </a:t>
            </a:r>
            <a:r>
              <a:rPr lang="de-DE" sz="1800" b="1" i="1" dirty="0"/>
              <a:t>zugunsten des Wohnungsbaus befreit </a:t>
            </a:r>
            <a:r>
              <a:rPr lang="de-DE" sz="1800" i="1" dirty="0"/>
              <a:t>werden, wenn die Befreiung auch </a:t>
            </a:r>
            <a:r>
              <a:rPr lang="de-DE" sz="1800" b="1" i="1" dirty="0"/>
              <a:t>unter Würdigung nachbarlicher Interessen mit den öffentlichen Belangen vereinbar </a:t>
            </a:r>
            <a:r>
              <a:rPr lang="de-DE" sz="1800" i="1" dirty="0"/>
              <a:t>ist. Die Befreiung nach Satz 1 ist mit öffentlichen Belangen insbesondere dann </a:t>
            </a:r>
            <a:r>
              <a:rPr lang="de-DE" sz="1800" b="1" i="1" dirty="0"/>
              <a:t>nicht vereinbar</a:t>
            </a:r>
            <a:r>
              <a:rPr lang="de-DE" sz="1800" i="1" dirty="0"/>
              <a:t>, wenn sie aufgrund einer überschlägigen Prüfung voraussichtlich zusätzliche erhebliche Umweltauswirkungen hat</a:t>
            </a:r>
            <a:r>
              <a:rPr lang="de-DE" sz="1800" i="1" dirty="0" smtClean="0"/>
              <a:t>.</a:t>
            </a:r>
            <a:endParaRPr lang="de-DE" sz="1800" i="1" dirty="0"/>
          </a:p>
          <a:p>
            <a:endParaRPr lang="de-DE" sz="1800" dirty="0" smtClean="0"/>
          </a:p>
          <a:p>
            <a:r>
              <a:rPr lang="de-DE" sz="1800" b="1" dirty="0"/>
              <a:t>g</a:t>
            </a:r>
            <a:r>
              <a:rPr lang="de-DE" sz="1800" b="1" dirty="0" smtClean="0"/>
              <a:t>eändert wurde:</a:t>
            </a:r>
            <a:endParaRPr lang="de-DE" sz="1800" b="1" dirty="0"/>
          </a:p>
          <a:p>
            <a:pPr marL="285750" indent="-285750">
              <a:buFont typeface="Arial" panose="020B0604020202020204" pitchFamily="34" charset="0"/>
              <a:buChar char="•"/>
            </a:pPr>
            <a:r>
              <a:rPr lang="de-DE" sz="1800" dirty="0" smtClean="0"/>
              <a:t>Entfall der Voraussetzung eines Einzelfall</a:t>
            </a:r>
          </a:p>
          <a:p>
            <a:pPr marL="285750" indent="-285750">
              <a:buFont typeface="Arial" panose="020B0604020202020204" pitchFamily="34" charset="0"/>
              <a:buChar char="•"/>
            </a:pPr>
            <a:r>
              <a:rPr lang="de-DE" sz="1800" dirty="0"/>
              <a:t>Entfall der </a:t>
            </a:r>
            <a:r>
              <a:rPr lang="de-DE" sz="1800" dirty="0" smtClean="0"/>
              <a:t>Voraussetzung eines </a:t>
            </a:r>
            <a:r>
              <a:rPr lang="de-DE" sz="1800" dirty="0"/>
              <a:t>angespannten </a:t>
            </a:r>
            <a:r>
              <a:rPr lang="de-DE" sz="1800" dirty="0" smtClean="0"/>
              <a:t>Wohnungsmarkts </a:t>
            </a:r>
            <a:r>
              <a:rPr lang="de-DE" sz="1800" dirty="0"/>
              <a:t>(§ 201a BauGB)</a:t>
            </a:r>
          </a:p>
          <a:p>
            <a:pPr marL="285750" indent="-285750">
              <a:buFont typeface="Arial" panose="020B0604020202020204" pitchFamily="34" charset="0"/>
              <a:buChar char="•"/>
            </a:pPr>
            <a:r>
              <a:rPr lang="de-DE" sz="1800" dirty="0"/>
              <a:t>Entfall der </a:t>
            </a:r>
            <a:r>
              <a:rPr lang="de-DE" sz="1800" dirty="0" smtClean="0"/>
              <a:t>Zeitlichen Befristung</a:t>
            </a:r>
            <a:endParaRPr lang="de-DE" sz="1800" dirty="0"/>
          </a:p>
          <a:p>
            <a:pPr lvl="0"/>
            <a:endParaRPr lang="de-DE" dirty="0"/>
          </a:p>
          <a:p>
            <a:endParaRPr lang="de-DE" sz="1800" dirty="0"/>
          </a:p>
        </p:txBody>
      </p:sp>
    </p:spTree>
    <p:extLst>
      <p:ext uri="{BB962C8B-B14F-4D97-AF65-F5344CB8AC3E}">
        <p14:creationId xmlns:p14="http://schemas.microsoft.com/office/powerpoint/2010/main" val="192127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a:t>Änderungen durch </a:t>
            </a:r>
            <a:r>
              <a:rPr lang="de-DE" b="1" dirty="0" smtClean="0"/>
              <a:t>den „</a:t>
            </a:r>
            <a:r>
              <a:rPr lang="de-DE" b="1" dirty="0" err="1" smtClean="0"/>
              <a:t>Bauturbo</a:t>
            </a:r>
            <a:r>
              <a:rPr lang="de-DE" b="1" dirty="0" smtClean="0"/>
              <a:t>“ (</a:t>
            </a:r>
            <a:r>
              <a:rPr lang="de-DE" b="1" dirty="0"/>
              <a:t>unbefristet) </a:t>
            </a:r>
          </a:p>
        </p:txBody>
      </p:sp>
      <p:sp>
        <p:nvSpPr>
          <p:cNvPr id="3" name="Textplatzhalter 2"/>
          <p:cNvSpPr>
            <a:spLocks noGrp="1"/>
          </p:cNvSpPr>
          <p:nvPr>
            <p:ph type="body" sz="quarter" idx="14"/>
          </p:nvPr>
        </p:nvSpPr>
        <p:spPr>
          <a:xfrm>
            <a:off x="382955" y="1193877"/>
            <a:ext cx="11449536" cy="4896949"/>
          </a:xfrm>
        </p:spPr>
        <p:txBody>
          <a:bodyPr>
            <a:normAutofit/>
          </a:bodyPr>
          <a:lstStyle/>
          <a:p>
            <a:pPr lvl="0"/>
            <a:r>
              <a:rPr lang="de-DE" sz="2000" b="1" dirty="0"/>
              <a:t>§ 31 Abs. 3 BauGB - Befreiungen im Geltungsbereich eines Bebauungsplans </a:t>
            </a:r>
          </a:p>
          <a:p>
            <a:pPr>
              <a:lnSpc>
                <a:spcPct val="150000"/>
              </a:lnSpc>
            </a:pPr>
            <a:endParaRPr lang="de-DE" sz="1800" dirty="0"/>
          </a:p>
        </p:txBody>
      </p:sp>
      <p:cxnSp>
        <p:nvCxnSpPr>
          <p:cNvPr id="19" name="Gerade Verbindung mit Pfeil 18"/>
          <p:cNvCxnSpPr/>
          <p:nvPr/>
        </p:nvCxnSpPr>
        <p:spPr>
          <a:xfrm>
            <a:off x="5281507" y="3286060"/>
            <a:ext cx="1385095"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20" name="Grafik 19"/>
          <p:cNvPicPr>
            <a:picLocks noChangeAspect="1"/>
          </p:cNvPicPr>
          <p:nvPr/>
        </p:nvPicPr>
        <p:blipFill rotWithShape="1">
          <a:blip r:embed="rId2"/>
          <a:srcRect b="32826"/>
          <a:stretch/>
        </p:blipFill>
        <p:spPr>
          <a:xfrm>
            <a:off x="-154019" y="4678892"/>
            <a:ext cx="5435526" cy="1444830"/>
          </a:xfrm>
          <a:prstGeom prst="rect">
            <a:avLst/>
          </a:prstGeom>
        </p:spPr>
      </p:pic>
      <p:pic>
        <p:nvPicPr>
          <p:cNvPr id="21" name="Grafik 20"/>
          <p:cNvPicPr>
            <a:picLocks noChangeAspect="1"/>
          </p:cNvPicPr>
          <p:nvPr/>
        </p:nvPicPr>
        <p:blipFill rotWithShape="1">
          <a:blip r:embed="rId3"/>
          <a:srcRect t="27272"/>
          <a:stretch/>
        </p:blipFill>
        <p:spPr>
          <a:xfrm>
            <a:off x="7132455" y="4502426"/>
            <a:ext cx="5600402" cy="1662364"/>
          </a:xfrm>
          <a:prstGeom prst="rect">
            <a:avLst/>
          </a:prstGeom>
        </p:spPr>
      </p:pic>
      <p:cxnSp>
        <p:nvCxnSpPr>
          <p:cNvPr id="22" name="Gerade Verbindung mit Pfeil 21"/>
          <p:cNvCxnSpPr/>
          <p:nvPr/>
        </p:nvCxnSpPr>
        <p:spPr>
          <a:xfrm>
            <a:off x="5281507" y="5493651"/>
            <a:ext cx="1385095"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a:blip r:embed="rId4"/>
          <a:stretch>
            <a:fillRect/>
          </a:stretch>
        </p:blipFill>
        <p:spPr>
          <a:xfrm>
            <a:off x="808047" y="1716297"/>
            <a:ext cx="3704288" cy="2708602"/>
          </a:xfrm>
          <a:prstGeom prst="rect">
            <a:avLst/>
          </a:prstGeom>
        </p:spPr>
      </p:pic>
      <p:pic>
        <p:nvPicPr>
          <p:cNvPr id="23" name="Grafik 22"/>
          <p:cNvPicPr>
            <a:picLocks noChangeAspect="1"/>
          </p:cNvPicPr>
          <p:nvPr/>
        </p:nvPicPr>
        <p:blipFill>
          <a:blip r:embed="rId4"/>
          <a:stretch>
            <a:fillRect/>
          </a:stretch>
        </p:blipFill>
        <p:spPr>
          <a:xfrm>
            <a:off x="7720899" y="1716297"/>
            <a:ext cx="3704288" cy="2708602"/>
          </a:xfrm>
          <a:prstGeom prst="rect">
            <a:avLst/>
          </a:prstGeom>
        </p:spPr>
      </p:pic>
      <p:sp>
        <p:nvSpPr>
          <p:cNvPr id="4" name="Textfeld 3"/>
          <p:cNvSpPr txBox="1"/>
          <p:nvPr/>
        </p:nvSpPr>
        <p:spPr>
          <a:xfrm>
            <a:off x="645422" y="1678051"/>
            <a:ext cx="1214070" cy="861774"/>
          </a:xfrm>
          <a:prstGeom prst="rect">
            <a:avLst/>
          </a:prstGeom>
          <a:noFill/>
        </p:spPr>
        <p:txBody>
          <a:bodyPr wrap="square" rtlCol="0">
            <a:spAutoFit/>
          </a:bodyPr>
          <a:lstStyle/>
          <a:p>
            <a:pPr algn="ctr"/>
            <a:r>
              <a:rPr lang="de-DE" sz="1600" dirty="0" smtClean="0"/>
              <a:t>WA </a:t>
            </a:r>
          </a:p>
          <a:p>
            <a:pPr algn="ctr"/>
            <a:r>
              <a:rPr lang="de-DE" sz="1600" dirty="0" smtClean="0"/>
              <a:t>Z = II</a:t>
            </a:r>
          </a:p>
          <a:p>
            <a:pPr algn="ctr"/>
            <a:r>
              <a:rPr lang="de-DE" sz="1600" dirty="0" smtClean="0"/>
              <a:t>GRZ = 0,4</a:t>
            </a:r>
            <a:endParaRPr lang="de-DE" sz="1600" dirty="0"/>
          </a:p>
        </p:txBody>
      </p:sp>
      <p:sp>
        <p:nvSpPr>
          <p:cNvPr id="24" name="Textfeld 23"/>
          <p:cNvSpPr txBox="1"/>
          <p:nvPr/>
        </p:nvSpPr>
        <p:spPr>
          <a:xfrm>
            <a:off x="7566369" y="1678051"/>
            <a:ext cx="1214070" cy="861774"/>
          </a:xfrm>
          <a:prstGeom prst="rect">
            <a:avLst/>
          </a:prstGeom>
          <a:noFill/>
        </p:spPr>
        <p:txBody>
          <a:bodyPr wrap="square" rtlCol="0">
            <a:spAutoFit/>
          </a:bodyPr>
          <a:lstStyle/>
          <a:p>
            <a:pPr algn="ctr"/>
            <a:r>
              <a:rPr lang="de-DE" sz="1600" dirty="0" smtClean="0"/>
              <a:t>WA </a:t>
            </a:r>
          </a:p>
          <a:p>
            <a:pPr algn="ctr"/>
            <a:r>
              <a:rPr lang="de-DE" sz="1600" dirty="0" smtClean="0"/>
              <a:t>Z = II</a:t>
            </a:r>
          </a:p>
          <a:p>
            <a:pPr algn="ctr"/>
            <a:r>
              <a:rPr lang="de-DE" sz="1600" dirty="0" smtClean="0"/>
              <a:t>GRZ = 0,4</a:t>
            </a:r>
            <a:endParaRPr lang="de-DE" sz="1600" dirty="0"/>
          </a:p>
        </p:txBody>
      </p:sp>
      <p:sp>
        <p:nvSpPr>
          <p:cNvPr id="25" name="Rechteck 24"/>
          <p:cNvSpPr/>
          <p:nvPr/>
        </p:nvSpPr>
        <p:spPr>
          <a:xfrm>
            <a:off x="8037399" y="2850465"/>
            <a:ext cx="475834" cy="1069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52211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a:t>Änderungen durch </a:t>
            </a:r>
            <a:r>
              <a:rPr lang="de-DE" b="1" dirty="0" smtClean="0"/>
              <a:t>den „</a:t>
            </a:r>
            <a:r>
              <a:rPr lang="de-DE" b="1" dirty="0" err="1" smtClean="0"/>
              <a:t>Bauturbo</a:t>
            </a:r>
            <a:r>
              <a:rPr lang="de-DE" b="1" dirty="0" smtClean="0"/>
              <a:t>“ (</a:t>
            </a:r>
            <a:r>
              <a:rPr lang="de-DE" b="1" dirty="0"/>
              <a:t>unbefristet) </a:t>
            </a:r>
          </a:p>
        </p:txBody>
      </p:sp>
      <p:sp>
        <p:nvSpPr>
          <p:cNvPr id="3" name="Textplatzhalter 2"/>
          <p:cNvSpPr>
            <a:spLocks noGrp="1"/>
          </p:cNvSpPr>
          <p:nvPr>
            <p:ph type="body" sz="quarter" idx="14"/>
          </p:nvPr>
        </p:nvSpPr>
        <p:spPr>
          <a:xfrm>
            <a:off x="382955" y="1193877"/>
            <a:ext cx="11449536" cy="4896949"/>
          </a:xfrm>
        </p:spPr>
        <p:txBody>
          <a:bodyPr>
            <a:normAutofit fontScale="92500" lnSpcReduction="20000"/>
          </a:bodyPr>
          <a:lstStyle/>
          <a:p>
            <a:pPr lvl="0"/>
            <a:r>
              <a:rPr lang="de-DE" sz="2000" b="1" dirty="0" smtClean="0"/>
              <a:t>§ 34 (3b) BauGB - Abweichungen im </a:t>
            </a:r>
            <a:r>
              <a:rPr lang="de-DE" sz="2000" b="1" dirty="0" err="1" smtClean="0"/>
              <a:t>unbeplanten</a:t>
            </a:r>
            <a:r>
              <a:rPr lang="de-DE" sz="2000" b="1" dirty="0" smtClean="0"/>
              <a:t> Innenbereich für Wohnbauvorhaben </a:t>
            </a:r>
          </a:p>
          <a:p>
            <a:pPr lvl="0"/>
            <a:endParaRPr lang="de-DE" b="1" dirty="0"/>
          </a:p>
          <a:p>
            <a:pPr>
              <a:lnSpc>
                <a:spcPct val="150000"/>
              </a:lnSpc>
            </a:pPr>
            <a:r>
              <a:rPr lang="de-DE" sz="1800" i="1" dirty="0"/>
              <a:t>(3a) Vom Erfordernis des Einfügens in die Eigenart der näheren Umgebung nach Absatz 1 Satz 1 </a:t>
            </a:r>
            <a:r>
              <a:rPr lang="de-DE" sz="1800" b="1" i="1" dirty="0"/>
              <a:t>kann im Einzelfall abgewichen werden</a:t>
            </a:r>
            <a:r>
              <a:rPr lang="de-DE" sz="1800" i="1" dirty="0"/>
              <a:t>, wenn die Abweichung 1.</a:t>
            </a:r>
          </a:p>
          <a:p>
            <a:pPr>
              <a:lnSpc>
                <a:spcPct val="150000"/>
              </a:lnSpc>
            </a:pPr>
            <a:r>
              <a:rPr lang="de-DE" sz="1800" i="1" dirty="0"/>
              <a:t>    </a:t>
            </a:r>
            <a:r>
              <a:rPr lang="de-DE" sz="1800" i="1" dirty="0" smtClean="0"/>
              <a:t>1. einem </a:t>
            </a:r>
            <a:r>
              <a:rPr lang="de-DE" sz="1800" i="1" dirty="0"/>
              <a:t>der nachfolgend genannten Vorhaben dient: </a:t>
            </a:r>
          </a:p>
          <a:p>
            <a:pPr>
              <a:lnSpc>
                <a:spcPct val="150000"/>
              </a:lnSpc>
            </a:pPr>
            <a:r>
              <a:rPr lang="de-DE" sz="1800" i="1" dirty="0" smtClean="0"/>
              <a:t>	(b</a:t>
            </a:r>
            <a:r>
              <a:rPr lang="de-DE" sz="1800" i="1" dirty="0"/>
              <a:t>) der Erweiterung, Änderung oder Erneuerung zulässigerweise </a:t>
            </a:r>
            <a:r>
              <a:rPr lang="de-DE" sz="1800" b="1" i="1" dirty="0"/>
              <a:t>errichteter Gebäude</a:t>
            </a:r>
            <a:r>
              <a:rPr lang="de-DE" sz="1800" i="1" dirty="0"/>
              <a:t>, wenn hierdurch neue </a:t>
            </a:r>
            <a:r>
              <a:rPr lang="de-DE" sz="1800" i="1" dirty="0" smtClean="0"/>
              <a:t>	Wohnungen </a:t>
            </a:r>
            <a:r>
              <a:rPr lang="de-DE" sz="1800" i="1" dirty="0"/>
              <a:t>geschaffen oder vorhandener Wohnraum wieder nutzbar wird, oder“</a:t>
            </a:r>
          </a:p>
          <a:p>
            <a:pPr>
              <a:lnSpc>
                <a:spcPct val="150000"/>
              </a:lnSpc>
            </a:pPr>
            <a:r>
              <a:rPr lang="de-DE" sz="1800" i="1" dirty="0" smtClean="0"/>
              <a:t>(3b) Mit </a:t>
            </a:r>
            <a:r>
              <a:rPr lang="de-DE" sz="1800" i="1" dirty="0"/>
              <a:t>Zustimmung der Gemeinde </a:t>
            </a:r>
            <a:r>
              <a:rPr lang="de-DE" sz="1800" b="1" i="1" dirty="0"/>
              <a:t>kann im Einzelfall oder in mehreren vergleichbaren Fällen </a:t>
            </a:r>
            <a:r>
              <a:rPr lang="de-DE" sz="1800" i="1" dirty="0"/>
              <a:t>vom Erfordernis des </a:t>
            </a:r>
            <a:r>
              <a:rPr lang="de-DE" sz="1800" b="1" i="1" dirty="0"/>
              <a:t>Einfügens in die nähere Umgebung abgewichen </a:t>
            </a:r>
            <a:r>
              <a:rPr lang="de-DE" sz="1800" i="1" dirty="0"/>
              <a:t>werden, wenn das </a:t>
            </a:r>
            <a:r>
              <a:rPr lang="de-DE" sz="1800" b="1" i="1" dirty="0"/>
              <a:t>Vorhaben der Errichtung eines Wohngebäudes </a:t>
            </a:r>
            <a:r>
              <a:rPr lang="de-DE" sz="1800" i="1" dirty="0"/>
              <a:t>dient und auch unter Würdigung nachbarlicher Interessen mit den öffentlichen Belangen vereinbar ist.“</a:t>
            </a:r>
          </a:p>
          <a:p>
            <a:endParaRPr lang="de-DE" sz="1800" dirty="0"/>
          </a:p>
          <a:p>
            <a:r>
              <a:rPr lang="de-DE" sz="1800" b="1" dirty="0"/>
              <a:t>geändert wurde:</a:t>
            </a:r>
          </a:p>
          <a:p>
            <a:pPr marL="285750" indent="-285750">
              <a:buFont typeface="Arial" panose="020B0604020202020204" pitchFamily="34" charset="0"/>
              <a:buChar char="•"/>
            </a:pPr>
            <a:r>
              <a:rPr lang="de-DE" sz="1800" dirty="0" smtClean="0"/>
              <a:t>Neu eingeführte Regelung zur Abweichung für Wohnraum</a:t>
            </a:r>
            <a:endParaRPr lang="de-DE" sz="1800" dirty="0"/>
          </a:p>
          <a:p>
            <a:pPr lvl="0"/>
            <a:endParaRPr lang="de-DE" dirty="0"/>
          </a:p>
          <a:p>
            <a:endParaRPr lang="de-DE" sz="1800" dirty="0"/>
          </a:p>
        </p:txBody>
      </p:sp>
    </p:spTree>
    <p:extLst>
      <p:ext uri="{BB962C8B-B14F-4D97-AF65-F5344CB8AC3E}">
        <p14:creationId xmlns:p14="http://schemas.microsoft.com/office/powerpoint/2010/main" val="344197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a:t>Änderungen durch </a:t>
            </a:r>
            <a:r>
              <a:rPr lang="de-DE" b="1" dirty="0" smtClean="0"/>
              <a:t>den „</a:t>
            </a:r>
            <a:r>
              <a:rPr lang="de-DE" b="1" dirty="0" err="1" smtClean="0"/>
              <a:t>Bauturbo</a:t>
            </a:r>
            <a:r>
              <a:rPr lang="de-DE" b="1" dirty="0" smtClean="0"/>
              <a:t>“ (</a:t>
            </a:r>
            <a:r>
              <a:rPr lang="de-DE" b="1" dirty="0"/>
              <a:t>unbefristet) </a:t>
            </a:r>
          </a:p>
        </p:txBody>
      </p:sp>
      <p:sp>
        <p:nvSpPr>
          <p:cNvPr id="3" name="Textplatzhalter 2"/>
          <p:cNvSpPr>
            <a:spLocks noGrp="1"/>
          </p:cNvSpPr>
          <p:nvPr>
            <p:ph type="body" sz="quarter" idx="14"/>
          </p:nvPr>
        </p:nvSpPr>
        <p:spPr>
          <a:xfrm>
            <a:off x="382955" y="1193877"/>
            <a:ext cx="11449536" cy="4896949"/>
          </a:xfrm>
        </p:spPr>
        <p:txBody>
          <a:bodyPr>
            <a:normAutofit/>
          </a:bodyPr>
          <a:lstStyle/>
          <a:p>
            <a:pPr lvl="0"/>
            <a:r>
              <a:rPr lang="de-DE" sz="2000" b="1" dirty="0" smtClean="0"/>
              <a:t>§ 34 (3b) BauGB - Abweichungen im </a:t>
            </a:r>
            <a:r>
              <a:rPr lang="de-DE" sz="2000" b="1" dirty="0" err="1" smtClean="0"/>
              <a:t>unbeplanten</a:t>
            </a:r>
            <a:r>
              <a:rPr lang="de-DE" sz="2000" b="1" dirty="0" smtClean="0"/>
              <a:t> Innenbereich für Wohnbauvorhaben </a:t>
            </a:r>
          </a:p>
          <a:p>
            <a:pPr lvl="0"/>
            <a:endParaRPr lang="de-DE" b="1" dirty="0"/>
          </a:p>
          <a:p>
            <a:pPr>
              <a:lnSpc>
                <a:spcPct val="150000"/>
              </a:lnSpc>
            </a:pPr>
            <a:endParaRPr lang="de-DE" sz="1800" dirty="0"/>
          </a:p>
        </p:txBody>
      </p:sp>
      <p:grpSp>
        <p:nvGrpSpPr>
          <p:cNvPr id="16" name="Gruppieren 15"/>
          <p:cNvGrpSpPr/>
          <p:nvPr/>
        </p:nvGrpSpPr>
        <p:grpSpPr>
          <a:xfrm>
            <a:off x="939552" y="1749287"/>
            <a:ext cx="3996100" cy="2870346"/>
            <a:chOff x="876588" y="2531444"/>
            <a:chExt cx="3954574" cy="2840518"/>
          </a:xfrm>
        </p:grpSpPr>
        <p:pic>
          <p:nvPicPr>
            <p:cNvPr id="5" name="Grafik 4"/>
            <p:cNvPicPr>
              <a:picLocks noChangeAspect="1"/>
            </p:cNvPicPr>
            <p:nvPr/>
          </p:nvPicPr>
          <p:blipFill>
            <a:blip r:embed="rId2"/>
            <a:stretch>
              <a:fillRect/>
            </a:stretch>
          </p:blipFill>
          <p:spPr>
            <a:xfrm>
              <a:off x="876588" y="2531444"/>
              <a:ext cx="3954574" cy="2840518"/>
            </a:xfrm>
            <a:prstGeom prst="rect">
              <a:avLst/>
            </a:prstGeom>
          </p:spPr>
        </p:pic>
        <p:sp>
          <p:nvSpPr>
            <p:cNvPr id="8" name="Rechteck 7"/>
            <p:cNvSpPr/>
            <p:nvPr/>
          </p:nvSpPr>
          <p:spPr>
            <a:xfrm>
              <a:off x="3433233" y="3615267"/>
              <a:ext cx="334434" cy="292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p:cNvGrpSpPr/>
          <p:nvPr/>
        </p:nvGrpSpPr>
        <p:grpSpPr>
          <a:xfrm>
            <a:off x="7244847" y="1829555"/>
            <a:ext cx="3647856" cy="2620206"/>
            <a:chOff x="6550517" y="2502042"/>
            <a:chExt cx="4460784" cy="3204122"/>
          </a:xfrm>
        </p:grpSpPr>
        <p:pic>
          <p:nvPicPr>
            <p:cNvPr id="11" name="Grafik 10"/>
            <p:cNvPicPr>
              <a:picLocks noChangeAspect="1"/>
            </p:cNvPicPr>
            <p:nvPr/>
          </p:nvPicPr>
          <p:blipFill>
            <a:blip r:embed="rId2"/>
            <a:stretch>
              <a:fillRect/>
            </a:stretch>
          </p:blipFill>
          <p:spPr>
            <a:xfrm>
              <a:off x="6550517" y="2502042"/>
              <a:ext cx="4460784" cy="3204122"/>
            </a:xfrm>
            <a:prstGeom prst="rect">
              <a:avLst/>
            </a:prstGeom>
          </p:spPr>
        </p:pic>
        <p:sp>
          <p:nvSpPr>
            <p:cNvPr id="14" name="Rechteck 13"/>
            <p:cNvSpPr/>
            <p:nvPr/>
          </p:nvSpPr>
          <p:spPr>
            <a:xfrm>
              <a:off x="9310688" y="3615267"/>
              <a:ext cx="435504" cy="691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Gleichschenkliges Dreieck 8"/>
            <p:cNvSpPr/>
            <p:nvPr/>
          </p:nvSpPr>
          <p:spPr>
            <a:xfrm rot="10800000">
              <a:off x="9785351" y="3492500"/>
              <a:ext cx="88900" cy="973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9658119" y="3279573"/>
              <a:ext cx="343364" cy="261610"/>
            </a:xfrm>
            <a:prstGeom prst="rect">
              <a:avLst/>
            </a:prstGeom>
            <a:noFill/>
            <a:ln>
              <a:noFill/>
            </a:ln>
          </p:spPr>
          <p:txBody>
            <a:bodyPr wrap="none" rtlCol="0">
              <a:spAutoFit/>
            </a:bodyPr>
            <a:lstStyle/>
            <a:p>
              <a:r>
                <a:rPr lang="de-DE" sz="1100" dirty="0" smtClean="0">
                  <a:ln w="0"/>
                  <a:solidFill>
                    <a:schemeClr val="accent1"/>
                  </a:solidFill>
                  <a:effectLst>
                    <a:outerShdw blurRad="38100" dist="25400" dir="5400000" algn="ctr" rotWithShape="0">
                      <a:srgbClr val="6E747A">
                        <a:alpha val="43000"/>
                      </a:srgbClr>
                    </a:outerShdw>
                  </a:effectLst>
                </a:rPr>
                <a:t>TG</a:t>
              </a:r>
              <a:endParaRPr lang="de-DE" sz="1100" dirty="0">
                <a:ln w="0"/>
                <a:solidFill>
                  <a:schemeClr val="accent1"/>
                </a:solidFill>
                <a:effectLst>
                  <a:outerShdw blurRad="38100" dist="25400" dir="5400000" algn="ctr" rotWithShape="0">
                    <a:srgbClr val="6E747A">
                      <a:alpha val="43000"/>
                    </a:srgbClr>
                  </a:outerShdw>
                </a:effectLst>
              </a:endParaRPr>
            </a:p>
          </p:txBody>
        </p:sp>
      </p:grpSp>
      <p:cxnSp>
        <p:nvCxnSpPr>
          <p:cNvPr id="19" name="Gerade Verbindung mit Pfeil 18"/>
          <p:cNvCxnSpPr/>
          <p:nvPr/>
        </p:nvCxnSpPr>
        <p:spPr>
          <a:xfrm>
            <a:off x="5281507" y="3184460"/>
            <a:ext cx="1385095"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20" name="Grafik 19"/>
          <p:cNvPicPr>
            <a:picLocks noChangeAspect="1"/>
          </p:cNvPicPr>
          <p:nvPr/>
        </p:nvPicPr>
        <p:blipFill rotWithShape="1">
          <a:blip r:embed="rId3"/>
          <a:srcRect b="32826"/>
          <a:stretch/>
        </p:blipFill>
        <p:spPr>
          <a:xfrm>
            <a:off x="-154019" y="4678892"/>
            <a:ext cx="5435526" cy="1444830"/>
          </a:xfrm>
          <a:prstGeom prst="rect">
            <a:avLst/>
          </a:prstGeom>
        </p:spPr>
      </p:pic>
      <p:pic>
        <p:nvPicPr>
          <p:cNvPr id="21" name="Grafik 20"/>
          <p:cNvPicPr>
            <a:picLocks noChangeAspect="1"/>
          </p:cNvPicPr>
          <p:nvPr/>
        </p:nvPicPr>
        <p:blipFill rotWithShape="1">
          <a:blip r:embed="rId4"/>
          <a:srcRect t="27272"/>
          <a:stretch/>
        </p:blipFill>
        <p:spPr>
          <a:xfrm>
            <a:off x="7132455" y="4502426"/>
            <a:ext cx="5600402" cy="1662364"/>
          </a:xfrm>
          <a:prstGeom prst="rect">
            <a:avLst/>
          </a:prstGeom>
        </p:spPr>
      </p:pic>
      <p:cxnSp>
        <p:nvCxnSpPr>
          <p:cNvPr id="22" name="Gerade Verbindung mit Pfeil 21"/>
          <p:cNvCxnSpPr/>
          <p:nvPr/>
        </p:nvCxnSpPr>
        <p:spPr>
          <a:xfrm>
            <a:off x="5281507" y="5493651"/>
            <a:ext cx="1385095"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983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endParaRPr lang="de-DE"/>
          </a:p>
        </p:txBody>
      </p:sp>
      <p:sp>
        <p:nvSpPr>
          <p:cNvPr id="7" name="Textplatzhalter 6"/>
          <p:cNvSpPr>
            <a:spLocks noGrp="1"/>
          </p:cNvSpPr>
          <p:nvPr>
            <p:ph type="body" sz="quarter" idx="12"/>
          </p:nvPr>
        </p:nvSpPr>
        <p:spPr/>
        <p:txBody>
          <a:bodyPr/>
          <a:lstStyle/>
          <a:p>
            <a:endParaRPr lang="de-DE"/>
          </a:p>
        </p:txBody>
      </p:sp>
      <p:sp>
        <p:nvSpPr>
          <p:cNvPr id="10" name="Textplatzhalter 4"/>
          <p:cNvSpPr>
            <a:spLocks noGrp="1"/>
          </p:cNvSpPr>
          <p:nvPr>
            <p:ph type="body" sz="quarter" idx="13"/>
          </p:nvPr>
        </p:nvSpPr>
        <p:spPr>
          <a:xfrm>
            <a:off x="385231" y="266149"/>
            <a:ext cx="10751691" cy="660478"/>
          </a:xfrm>
        </p:spPr>
        <p:txBody>
          <a:bodyPr>
            <a:normAutofit fontScale="92500" lnSpcReduction="20000"/>
          </a:bodyPr>
          <a:lstStyle/>
          <a:p>
            <a:endParaRPr lang="de-DE" dirty="0"/>
          </a:p>
          <a:p>
            <a:r>
              <a:rPr lang="de-DE" b="1" dirty="0"/>
              <a:t>Änderungen durch </a:t>
            </a:r>
            <a:r>
              <a:rPr lang="de-DE" b="1" dirty="0" smtClean="0"/>
              <a:t>den „</a:t>
            </a:r>
            <a:r>
              <a:rPr lang="de-DE" b="1" dirty="0" err="1" smtClean="0"/>
              <a:t>Bauturbo</a:t>
            </a:r>
            <a:r>
              <a:rPr lang="de-DE" b="1" dirty="0" smtClean="0"/>
              <a:t>“ (befristet!) </a:t>
            </a:r>
            <a:endParaRPr lang="de-DE" b="1" dirty="0"/>
          </a:p>
        </p:txBody>
      </p:sp>
      <p:sp>
        <p:nvSpPr>
          <p:cNvPr id="3" name="Textplatzhalter 2"/>
          <p:cNvSpPr>
            <a:spLocks noGrp="1"/>
          </p:cNvSpPr>
          <p:nvPr>
            <p:ph type="body" sz="quarter" idx="14"/>
          </p:nvPr>
        </p:nvSpPr>
        <p:spPr>
          <a:xfrm>
            <a:off x="385231" y="1193878"/>
            <a:ext cx="11449536" cy="5485218"/>
          </a:xfrm>
        </p:spPr>
        <p:txBody>
          <a:bodyPr>
            <a:normAutofit/>
          </a:bodyPr>
          <a:lstStyle/>
          <a:p>
            <a:pPr lvl="0"/>
            <a:r>
              <a:rPr lang="de-DE" sz="2000" b="1" dirty="0"/>
              <a:t>§ 246e Befristete Sonderregelung für den </a:t>
            </a:r>
            <a:r>
              <a:rPr lang="de-DE" sz="2000" b="1" dirty="0" smtClean="0"/>
              <a:t>Wohnungsbau</a:t>
            </a:r>
          </a:p>
          <a:p>
            <a:pPr lvl="0"/>
            <a:endParaRPr lang="de-DE" sz="300" dirty="0" smtClean="0"/>
          </a:p>
          <a:p>
            <a:pPr>
              <a:lnSpc>
                <a:spcPct val="150000"/>
              </a:lnSpc>
            </a:pPr>
            <a:r>
              <a:rPr lang="de-DE" sz="1500" i="1" dirty="0"/>
              <a:t>(1) Mit Zustimmung der Gemeinde kann </a:t>
            </a:r>
            <a:r>
              <a:rPr lang="de-DE" sz="1500" b="1" i="1" dirty="0"/>
              <a:t>bis zum Ablauf des 31. Dezember 2030 von den Vorschriften dieses Gesetzbuchs oder den aufgrund dieses Gesetzbuchs erlassenen Vorschriften abgewichen werden</a:t>
            </a:r>
            <a:r>
              <a:rPr lang="de-DE" sz="1500" i="1" dirty="0"/>
              <a:t>, wenn die Abweichung unter Würdigung nachbarlicher Interessen mit den öffentlichen Belangen vereinbar ist und einem der folgenden Vorhaben dient:</a:t>
            </a:r>
          </a:p>
          <a:p>
            <a:pPr marL="800100" lvl="1" indent="-342900">
              <a:lnSpc>
                <a:spcPct val="150000"/>
              </a:lnSpc>
              <a:buFont typeface="+mj-lt"/>
              <a:buAutoNum type="arabicPeriod"/>
            </a:pPr>
            <a:r>
              <a:rPr lang="de-DE" sz="1500" i="1" dirty="0" smtClean="0"/>
              <a:t>der </a:t>
            </a:r>
            <a:r>
              <a:rPr lang="de-DE" sz="1500" b="1" i="1" dirty="0"/>
              <a:t>Errichtung</a:t>
            </a:r>
            <a:r>
              <a:rPr lang="de-DE" sz="1500" i="1" dirty="0"/>
              <a:t> </a:t>
            </a:r>
            <a:r>
              <a:rPr lang="de-DE" sz="1500" i="1" dirty="0" smtClean="0"/>
              <a:t>zu </a:t>
            </a:r>
            <a:r>
              <a:rPr lang="de-DE" sz="1500" b="1" i="1" dirty="0" smtClean="0"/>
              <a:t>Wohnzwecken</a:t>
            </a:r>
            <a:r>
              <a:rPr lang="de-DE" sz="1500" i="1" dirty="0" smtClean="0"/>
              <a:t> </a:t>
            </a:r>
            <a:r>
              <a:rPr lang="de-DE" sz="1500" i="1" dirty="0"/>
              <a:t>dienender Gebäude,</a:t>
            </a:r>
          </a:p>
          <a:p>
            <a:pPr marL="800100" lvl="1" indent="-342900">
              <a:lnSpc>
                <a:spcPct val="150000"/>
              </a:lnSpc>
              <a:buFont typeface="+mj-lt"/>
              <a:buAutoNum type="arabicPeriod"/>
            </a:pPr>
            <a:r>
              <a:rPr lang="de-DE" sz="1500" i="1" dirty="0" smtClean="0"/>
              <a:t>der </a:t>
            </a:r>
            <a:r>
              <a:rPr lang="de-DE" sz="1500" b="1" i="1" dirty="0"/>
              <a:t>Erweiterung, Änderung oder Erneuerung zulässigerweise errichteter Gebäude</a:t>
            </a:r>
            <a:r>
              <a:rPr lang="de-DE" sz="1500" i="1" dirty="0"/>
              <a:t>, wenn hierdurch</a:t>
            </a:r>
            <a:r>
              <a:rPr lang="de-DE" sz="1500" b="1" i="1" dirty="0"/>
              <a:t> neue Wohnungen </a:t>
            </a:r>
            <a:r>
              <a:rPr lang="de-DE" sz="1500" i="1" dirty="0"/>
              <a:t>geschaffen oder </a:t>
            </a:r>
            <a:r>
              <a:rPr lang="de-DE" sz="1500" i="1" dirty="0" smtClean="0"/>
              <a:t>vorhandener </a:t>
            </a:r>
            <a:r>
              <a:rPr lang="de-DE" sz="1500" i="1" dirty="0"/>
              <a:t>Wohnraum wieder nutzbar wird, oder</a:t>
            </a:r>
          </a:p>
          <a:p>
            <a:pPr marL="800100" lvl="1" indent="-342900">
              <a:lnSpc>
                <a:spcPct val="150000"/>
              </a:lnSpc>
              <a:buFont typeface="+mj-lt"/>
              <a:buAutoNum type="arabicPeriod"/>
            </a:pPr>
            <a:r>
              <a:rPr lang="de-DE" sz="1500" i="1" dirty="0" smtClean="0"/>
              <a:t>der </a:t>
            </a:r>
            <a:r>
              <a:rPr lang="de-DE" sz="1500" b="1" i="1" dirty="0"/>
              <a:t>Nutzungsänderung </a:t>
            </a:r>
            <a:r>
              <a:rPr lang="de-DE" sz="1500" i="1" dirty="0"/>
              <a:t>zulässigerweise errichteter baulicher Anlagen </a:t>
            </a:r>
            <a:r>
              <a:rPr lang="de-DE" sz="1500" b="1" i="1" dirty="0"/>
              <a:t>zu Wohnzwecken</a:t>
            </a:r>
            <a:r>
              <a:rPr lang="de-DE" sz="1500" i="1" dirty="0"/>
              <a:t>, einschließlich einer erforderlichen Änderung oder Erneuerung.</a:t>
            </a:r>
          </a:p>
          <a:p>
            <a:pPr>
              <a:lnSpc>
                <a:spcPct val="150000"/>
              </a:lnSpc>
            </a:pPr>
            <a:r>
              <a:rPr lang="de-DE" sz="1500" i="1" dirty="0" smtClean="0"/>
              <a:t>Hat </a:t>
            </a:r>
            <a:r>
              <a:rPr lang="de-DE" sz="1500" i="1" dirty="0"/>
              <a:t>eine Abweichung für Vorhaben im Außenbereich oder eine Abweichung von Bebauungsplänen nach überschlägiger Prüfung voraussichtlich zusätzliche erhebliche Umweltauswirkungen, ist eine Strategische Umweltprüfung nach den §§ 38 bis 46 des Gesetzes über die Umweltverträglichkeitsprüfung durchzuführen. Bei Vorhaben nach den Nummern 18.7 und 18.8 der Anlage 1 zum Gesetz über die Umweltverträglichkeitsprüfung bleibt die Verpflichtung zur Durchführung einer Umweltverträglichkeitsprüfung oder einer allgemeinen Vorprüfung des Einzelfalls unberührt.</a:t>
            </a:r>
            <a:endParaRPr lang="de-DE" i="1" dirty="0" smtClean="0"/>
          </a:p>
          <a:p>
            <a:pPr lvl="0"/>
            <a:endParaRPr lang="de-DE" i="1" dirty="0" smtClean="0"/>
          </a:p>
          <a:p>
            <a:endParaRPr lang="de-DE" sz="1800" dirty="0"/>
          </a:p>
        </p:txBody>
      </p:sp>
    </p:spTree>
    <p:extLst>
      <p:ext uri="{BB962C8B-B14F-4D97-AF65-F5344CB8AC3E}">
        <p14:creationId xmlns:p14="http://schemas.microsoft.com/office/powerpoint/2010/main" val="1532979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 Präsentation</Template>
  <TotalTime>0</TotalTime>
  <Words>1632</Words>
  <Application>Microsoft Office PowerPoint</Application>
  <PresentationFormat>Breitbild</PresentationFormat>
  <Paragraphs>303</Paragraphs>
  <Slides>24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24</vt:i4>
      </vt:variant>
    </vt:vector>
  </HeadingPairs>
  <TitlesOfParts>
    <vt:vector size="31" baseType="lpstr">
      <vt:lpstr>Arial</vt:lpstr>
      <vt:lpstr>Calibri Light</vt:lpstr>
      <vt:lpstr>Calibri</vt:lpstr>
      <vt:lpstr>Wingdings</vt:lpstr>
      <vt:lpstr>Segoe UI</vt:lpstr>
      <vt:lpstr>SegoeUI</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Denise Becker</dc:creator>
  <cp:lastModifiedBy>Noeltner, Alexander</cp:lastModifiedBy>
  <cp:revision>91</cp:revision>
  <dcterms:created xsi:type="dcterms:W3CDTF">2025-05-06T12:12:11Z</dcterms:created>
  <dcterms:modified xsi:type="dcterms:W3CDTF">2026-01-28T13:35:33Z</dcterms:modified>
</cp:coreProperties>
</file>